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534" r:id="rId1"/>
  </p:sldMasterIdLst>
  <p:notesMasterIdLst>
    <p:notesMasterId r:id="rId37"/>
  </p:notesMasterIdLst>
  <p:handoutMasterIdLst>
    <p:handoutMasterId r:id="rId38"/>
  </p:handoutMasterIdLst>
  <p:sldIdLst>
    <p:sldId id="405" r:id="rId2"/>
    <p:sldId id="423" r:id="rId3"/>
    <p:sldId id="626" r:id="rId4"/>
    <p:sldId id="635" r:id="rId5"/>
    <p:sldId id="650" r:id="rId6"/>
    <p:sldId id="636" r:id="rId7"/>
    <p:sldId id="542" r:id="rId8"/>
    <p:sldId id="572" r:id="rId9"/>
    <p:sldId id="519" r:id="rId10"/>
    <p:sldId id="633" r:id="rId11"/>
    <p:sldId id="627" r:id="rId12"/>
    <p:sldId id="629" r:id="rId13"/>
    <p:sldId id="634" r:id="rId14"/>
    <p:sldId id="630" r:id="rId15"/>
    <p:sldId id="631" r:id="rId16"/>
    <p:sldId id="637" r:id="rId17"/>
    <p:sldId id="638" r:id="rId18"/>
    <p:sldId id="639" r:id="rId19"/>
    <p:sldId id="632" r:id="rId20"/>
    <p:sldId id="651" r:id="rId21"/>
    <p:sldId id="640" r:id="rId22"/>
    <p:sldId id="641" r:id="rId23"/>
    <p:sldId id="604" r:id="rId24"/>
    <p:sldId id="642" r:id="rId25"/>
    <p:sldId id="643" r:id="rId26"/>
    <p:sldId id="644" r:id="rId27"/>
    <p:sldId id="645" r:id="rId28"/>
    <p:sldId id="648" r:id="rId29"/>
    <p:sldId id="646" r:id="rId30"/>
    <p:sldId id="647" r:id="rId31"/>
    <p:sldId id="652" r:id="rId32"/>
    <p:sldId id="649" r:id="rId33"/>
    <p:sldId id="513" r:id="rId34"/>
    <p:sldId id="510" r:id="rId35"/>
    <p:sldId id="557" r:id="rId3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A303"/>
    <a:srgbClr val="BC7A00"/>
    <a:srgbClr val="5D9732"/>
    <a:srgbClr val="A1B2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5" autoAdjust="0"/>
    <p:restoredTop sz="94474" autoAdjust="0"/>
  </p:normalViewPr>
  <p:slideViewPr>
    <p:cSldViewPr>
      <p:cViewPr varScale="1">
        <p:scale>
          <a:sx n="123" d="100"/>
          <a:sy n="123" d="100"/>
        </p:scale>
        <p:origin x="149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36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August 28, 2007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 smtClean="0"/>
            </a:lvl1pPr>
          </a:lstStyle>
          <a:p>
            <a:pPr>
              <a:defRPr/>
            </a:pPr>
            <a:fld id="{C3699282-F9B7-4388-AD47-2C1E227AEB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95773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August 28, 2007</a:t>
            </a:r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defTabSz="96662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200" smtClean="0"/>
            </a:lvl1pPr>
          </a:lstStyle>
          <a:p>
            <a:pPr>
              <a:defRPr/>
            </a:pPr>
            <a:fld id="{AC22AA7E-24A7-47AA-9714-961A76B73A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8181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4743451"/>
            <a:ext cx="9144000" cy="211454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C972-4AB1-408D-9769-89AF52C38141}" type="datetime1">
              <a:rPr lang="en-CA" smtClean="0"/>
              <a:t>2023-08-23</a:t>
            </a:fld>
            <a:endParaRPr lang="en-CA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BFA2F2-D189-4054-8B68-1A05EF53F060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5083670" cy="4126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b="0" i="0" spc="0" baseline="0">
                <a:solidFill>
                  <a:schemeClr val="tx2"/>
                </a:solidFill>
                <a:latin typeface="+mn-lt"/>
              </a:defRPr>
            </a:lvl1pPr>
            <a:lvl2pPr marL="5400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 baseline="0">
                <a:solidFill>
                  <a:schemeClr val="tx2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aseline="0">
                <a:solidFill>
                  <a:schemeClr val="tx2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 baseline="0">
                <a:solidFill>
                  <a:schemeClr val="tx2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5652119" y="1463040"/>
            <a:ext cx="3134693" cy="412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8E5F9AF6-3F2D-45E9-BD44-CBA58EC503C1}" type="datetime1">
              <a:rPr lang="en-CA" smtClean="0"/>
              <a:t>2023-08-23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B17B3A0-F490-40FA-992F-6D45F923FAC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0112" y="0"/>
            <a:ext cx="3563887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508367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i="0">
                <a:solidFill>
                  <a:schemeClr val="tx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4" y="275208"/>
            <a:ext cx="5083671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C1EFF6E-0CB2-467C-845C-7FA325B99E88}" type="datetime1">
              <a:rPr lang="en-CA" smtClean="0"/>
              <a:t>2023-08-23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27043C-4DAA-443C-8B2C-0BECDA136EB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E5913E-2897-4A79-BF7E-43C03C9678B3}" type="datetime1">
              <a:rPr lang="en-CA" smtClean="0"/>
              <a:t>2023-08-23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F8174-834A-4A79-8366-2446BDDE972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931B1C-3E64-4FD2-B4CB-D631D0A321BA}" type="datetime1">
              <a:rPr lang="en-CA" smtClean="0"/>
              <a:t>2023-08-23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DE993-8562-458F-A034-052E77721A6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540054" cy="44142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73B95E3-D354-4B24-904C-EEFA54FA4BAD}" type="datetime1">
              <a:rPr lang="en-CA" smtClean="0"/>
              <a:t>2023-08-23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7E6E8-75E4-4F5D-8A86-E43133220A66}" type="datetime1">
              <a:rPr lang="en-CA" smtClean="0"/>
              <a:t>2023-08-23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72BD2A9-4421-48B1-9025-D01527CED78E}" type="datetime1">
              <a:rPr lang="en-CA" smtClean="0"/>
              <a:t>2023-08-23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0CD9CB-88AF-4120-8453-0DC4BF0EE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6201096" y="1463040"/>
            <a:ext cx="2691384" cy="4288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7" y="1463040"/>
            <a:ext cx="2695574" cy="4288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B72BD2A9-4421-48B1-9025-D01527CED78E}" type="datetime1">
              <a:rPr lang="en-CA" smtClean="0"/>
              <a:t>2023-08-23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170CD9CB-88AF-4120-8453-0DC4BF0EEA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Content Placeholder 30">
            <a:extLst>
              <a:ext uri="{FF2B5EF4-FFF2-40B4-BE49-F238E27FC236}">
                <a16:creationId xmlns:a16="http://schemas.microsoft.com/office/drawing/2014/main" id="{F1E82CCD-7C16-FA44-A193-F33320D147A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276762" y="1463040"/>
            <a:ext cx="2695573" cy="4288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03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4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4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20254A5-C803-415A-AA95-A816849B3C0F}" type="datetime1">
              <a:rPr lang="en-CA" smtClean="0"/>
              <a:t>2023-08-23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3C43047-2F9E-4BC9-A7EC-FE6C014F3D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2746484" cy="509587"/>
          </a:xfrm>
        </p:spPr>
        <p:txBody>
          <a:bodyPr>
            <a:normAutofit/>
          </a:bodyPr>
          <a:lstStyle>
            <a:lvl1pPr marL="0" indent="0">
              <a:buNone/>
              <a:defRPr sz="24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0326" y="1463040"/>
            <a:ext cx="2682153" cy="509587"/>
          </a:xfrm>
        </p:spPr>
        <p:txBody>
          <a:bodyPr>
            <a:normAutofit/>
          </a:bodyPr>
          <a:lstStyle>
            <a:lvl1pPr marL="0" indent="0">
              <a:buNone/>
              <a:defRPr sz="24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6210326" y="2011680"/>
            <a:ext cx="2682153" cy="37368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2746484" cy="37368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620254A5-C803-415A-AA95-A816849B3C0F}" type="datetime1">
              <a:rPr lang="en-CA" smtClean="0"/>
              <a:t>2023-08-23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3C43047-2F9E-4BC9-A7EC-FE6C014F3D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64C42EA-C0B8-9E4A-A5E1-41265791F646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306614" y="1463040"/>
            <a:ext cx="2682153" cy="509587"/>
          </a:xfrm>
        </p:spPr>
        <p:txBody>
          <a:bodyPr>
            <a:normAutofit/>
          </a:bodyPr>
          <a:lstStyle>
            <a:lvl1pPr marL="0" indent="0">
              <a:buNone/>
              <a:defRPr sz="24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5034451-A5A7-4644-8675-0385807E0B3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06614" y="2011680"/>
            <a:ext cx="2682153" cy="37368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629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EE8093-6223-486D-82E3-67C8B2FC6754}" type="datetime1">
              <a:rPr lang="en-CA" smtClean="0"/>
              <a:t>2023-08-23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35C203-FC4A-491F-B2A3-BCE448411A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C08517-68A8-4009-887D-D52A3F3CBA79}" type="datetime1">
              <a:rPr lang="en-CA" smtClean="0"/>
              <a:t>2023-08-23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CF8FE7-4C56-40F8-9843-E23EC3AD825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8540054" cy="1066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8540054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F3AA713-B7B4-4744-96D3-7926AE267B0F}" type="datetime1">
              <a:rPr lang="en-CA" smtClean="0"/>
              <a:t>2023-08-23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3BFA2F2-D189-4054-8B68-1A05EF53F060}" type="slidenum">
              <a:rPr lang="en-CA" smtClean="0"/>
              <a:t>‹#›</a:t>
            </a:fld>
            <a:endParaRPr lang="en-CA"/>
          </a:p>
        </p:txBody>
      </p:sp>
      <p:sp>
        <p:nvSpPr>
          <p:cNvPr id="9" name="AutoShape 2" descr="data:image/jpeg;base64,/9j/4AAQSkZJRgABAQAAAQABAAD/2wCEAAkGBxQTEBUTEhQUFhUXGRobGBcXGSAeGxwfHx0cIB4cHR8ZHCghIB0lHyAbIj0iJSstLzIuHR81ODMtNygtLi4BCgoKDg0OGhAQGjImHyU3NzQ3Ljc3NzUvNy81Miw3NTcwNC43Nzc3NywtNDQ3My0tNDQ1MzEsLy8vLCw4Lis3Nf/AABEIAIUBfAMBIgACEQEDEQH/xAAcAAADAQEBAQEBAAAAAAAAAAAABgcFBAgDAgH/xABOEAACAQMBBAYDDAYIBAcBAQABAgMABBEFBhIhMQcTIkFRYTJxkQgUFRYjNVNUgZLR4UJzdLGysxczUmJygqHTNDZVwSSDk6LCw/DxJf/EABkBAQADAQEAAAAAAAAAAAAAAAACAwQBBf/EAC8RAAIBAgMHAwMEAwAAAAAAAAABAgMRBCFREjFBgZHR8BNhcRQi4QUjMsEVobH/2gAMAwEAAhEDEQA/AIbRRXo3XpbCy95QLpFtcy3EWVCxRBiVVc+khyTkmgPOVFWKbpJ0pGKvoUCspwVaOIEEcwQYsg1+P6TtJ/6Hb/ch/wBqgJBRVf8A6TtJ/wCh2/3If9qj+k7Sf+h2/wByH/aoCQUVYB0m6T/0O3/9OH/ar+f0naT/ANDt/uQ/7VASCirVpe3enXEqxQbPwySNyVIoifWfkuAHieA76++sz2F/s7eXdvp9vbPE6oCsce/waJiQyKCMhse2gIdRRT/sf0ewaiFWDUY+v3A7wtC4K8sgMSA2CcZWgECiqdtF0Vw2O5781OKLfzu/ISMTjGcBCTwyK57Ho0guezZ6tZyyHlG4aNj6gct/pQE5opk2r2HvdPObmEhCcCVO1Gf8w5HybBpboAort0XTHubiK3ixvyuqLnkCTjJwCcDmeHIGqHt50THTtNFz1xlkWRRKAMIqtwBXPEkNgZJ473IUBL6KK7NItopJlSebqIznelKM+7gEjspxOTgcPGgOOiq5pPQn76hSe21CKSJxlXETDPceBbIIORg8aS9rdnLa03kjv0uJ0fceJYXULjO8d9uycEYwPHyoBXoopw2N2Rt7/cj+EEhuXJCwNC55cu3kLkjjjnQCfRVY1zoaWzhM91qMUUQIBbqWJyeQAVsk+Q86merW8UczJBN18YxuyhCm9wBPZbiMHI4+FAcdFOmx2xltf9XGuoxx3Mm98g0L8ME8A+QpJUb2B4+VMWvdDqWUPXXepRRR5C73UuxLHkAqtkngTw7gT3UBKaK6L+JEldY5OsQMQsm6V3h3NutxGfA06bL9F1zcw++Z3js7bG91s/DK/wBoLw7PmxAORjNAIdFURdmNDB3G1hy/LeFs4TPLwPDzzjzrr1XoYuBCJ7C4hvYyMjcwrEf3csVPf+lnhyJoCYUV9J4WRijqyspIZWGCCOYIPEHyqkbM9FsF+GNnqcchTG+pgdSueXByMjgeI4cKAmdFUfano0g0/Au9TjR2UsiCB2LY8d0ndBPDJ8/A1OKAKKoeyfRxBqHZttSjaUIHkiMLqVzjOCxAYAnBK+XiKXtq9At7V+rhvVupQ7JIiROoQjhwZuDccjs+FALtFUiPovW2tVutWu1s1Y9mJUMkpyOWAeDeQDY78V99A6OtP1AstjqT9Yi7xilt8MR4jtgEZ8M4yM4yKAmFFauz9hbzOy3N0LVQuQ5ieTeOR2cR8Rwyc+VU2DoId41kS/haNlDK4jOCpGQwO9jBHHNAR2itvaLS7WB0W3vVugSQ7LE6BMEY9P0s8eXh5067N9FMF+jtZ6nHLuEBx1DqRnlkOwODg8cY4HwNAS+iqbq3RZBbSdVcataxSYB3XQg4PI+lX30TojguiVt9WtpWHEqiZIHjjrAceeKAldFfe9t+rlePOdxmXPjgkZr4UAVb+my8lhutKmgBMsaF0ABPFSh4gcxw4+WaiFW/pevJop9GntgTMEzGoBO83yWFwOJznGO/NAOmhX+k67GskkMDzgDfjkA61cdwIwzJ4EcPUcita+2S0u3tpXeytREiMznq1J3VBJ7RGc/bXDsXtVp944KxRW97+nDIgWYN+lhioLjzHHHMDlWn0kadLcaVdQ2+TI0fZA5tgglR5soI+2gPNuxFxpcbyy6lHPIFK9VBFyOd4sWJZchcKMZGd7ke70hsrDZ3NtFPaqPerIVSExoEBDEMSpTe3sgj0sHnxzmoh0K6dZNdn34glnLhIYWAIXCu8krhuGFC44955Z4i2Sbb2SWMl1A3WxRv1SrEvF5MgBEHfkkYI4Y48qAS+kO2it7+0Rxa+8JJ4hPBGiI4YhuraXd4tHkM2Dw7LA54U+XewmmyenZW3+WNVPtQCpD0s3NpqcdrLZo3v+SbqGhI3ZRgHKyLyBVio3vM8eHC+wKQqhjkgDJ8TjiaAl22u1NjpNu9ppscXvuXsBIFBKk8A0hXiWGeCnJJx3UnbGf8o6l+uP8ADb067Zba2lv1sWmQxz37Bhm3jB6vmC7ui8SvHhk8RxxSRs/2Njb4/wBu4GPta3X/ALUBI6pHQB88r+qk/wC1TeqR0AfPK/qpP+1AM3umPTsfVP8AviqJA1bfdMenY+qf98VRGgPR/QvtQdSsZrO8xM8QCkvx6yNsgb2eZGCCfDd78mo/0o7JfBuoNEmepcdZCTx7JJG6T4qQR6t099MfudZCNVkA5G2fP2PHTD7pmMYsW/S+XH2fJfu/70An9D0AikutSkAKWUDsue+VwQiju4jeHrK1drN01fRRvY/8TBhsclkxg4/wyA+yo7e6PPBs1b28EE0kl7J18vVxs+IxgoCVHDPybfep46AZLhLSa1uYZourcPGZI2UFX5qu8BnDAn/PQHnW5gaN2RwVZGKsDzBBwR9hr5VQ+nTQfe2qvIowlwolHhvcnHr3hvf56nlAepOgr5kg/wAUv8xq847XfOF3+0TfzGr0d0FfMkH+KX+Y1ecdrvnC7/aJv5jUBk0xdHXztY/tEX8Qpdpi6Ovnax/aIv4xQFx90R80p+0R/wAMlebK9X9LEFi9io1GWWKHrVw0Qy29utgeg3DGe7wqQ/BWzH129+6f9igFnor+ebL9aP3GrB7pD5tg/aV/ly1gbFadoC6hbtaXd284cdWrqd0nB4H5EcPtFb/ukPm2D9pX+XLQCH0GbFreXTXM670NuRhTyeQ8QD4qo7RHju92RXX7oHah5b0WKMRFAFLqP0pGG9k+IClQPAlqoHuf4FXRww5vNIW9Ywv7gKiXSwD8NXmefWf6bq4/0xQClVG6Etr3tL9LdmPve5YIyk8Fc8EceBJwp8jx9EVOa+kEpRldThlIIPgQcg0B6B6fdjUltvhCJQJosCXH6cZIAJ8WU44/2c+Apc9zZ/xl1+pX+OrD0gAfBN9n6tN7dxsf61Hvc2f8ZdfqV/jFAcPujfnWL9lT+ZLUrqqe6M+dYv2VP5ktSugKj7nb52f9mk/jjrF6MLRZdoLdZBkdbI/HxRXdf/coNbXudvnZ/wBnk/jjpE07VntL5bmL04pSwzyOCcg+RGR9tAVj3SdhMXtZsEwKrJkDgrkg8fDeGMf4TUn2W117G8iuoxloyTuk4DAggg47iCa9RbLbX2WrW5VSjFlxLbSgFh4gq3B1/vDI9R4Uj7edCcTo82m/JyDj1BOUbyUnijHwJ3eQ7POgIFKwLEgYBJIHh5V6z2Z/5fg/YV/lV5MljKsVYFWBIIIwQRzBB5GvWezP/L8H7Cv8qgPJNW/3M3pX3qg/+2ohVv8AczelfeqD/wC2gFv3QXzx/wCTH/8AKlLY+8mtLhL+ON3jtpF3yOA7WRuFsHG8N4VX+lW00ZtQJ1Ce7Sfq07MQBXd44P8AVnjz76xdp4NOXZqT4LdnQ3MfWtJnrN7HeCB3YxgY59+aAkmoXPWzSSY3d92bd543iTjPlmueiigCrH0ouzaRod0jEOiIA3LDGOI5z3YaOo5Vg1Me+djIX5m1mGfvsgH3ZFoChbOdIEoIg1OyuoLgcC6QvJE58VMYY8fLI86f97hnjyzy4+yov0b9JF2lrEl3Z3VxF6MdzBGXOFO7uyAcyPHO8QBwJ4moaxtLFb2D3sgkWNV3t1kKuckBV3XwQxJA4450BMNP2N+F7E6gjiG6ubl5C47JEQLwmEFRwymSTjtH0vEPUnR7a+/YLqPejERUmBf6l2RCkT7vc6A8G8vWaUejXaKa2uGhvLd7W2vZWls9/wBFWkO91O9yG9kEAgcc8O0KrjMACSQAOJJ7qAQdo7CO21uxvEjTfuS9vL2ePFMpIvgwxulu9Tinm9ulijaR97dUZO6rOceSoCx+wVHdZ23dtRj1L3rLLplpvxpMvAb7kI8y59IfoDu8wTiqrq2tpBAJ9yaVDggQRtIxBGQcKOA8zgUBMekLby5ntZ4tPtLhYgjdddSxmMBMdoJv44kcOPa54GcELl23VbFRA8DPPgDx+Vc/ujzXy6XdvLu6hWH3rNaWsjcOuXdkm3MHkeSqSp4Z44491ffpa/8AD6JpNmeDbokYeBWMA/6yGgI9VI6APnlf1Un/AGqb1Ueiu+0zT51u578mQxFepW3k7DNjOXwQ2MEcPXmgN33THp2Pqn/fFURq5dJO0Oi6skQN9JDJEW3WFvI4w27vArgZ9Ecc8ONKWk6LoETb9xqU1wBx6tLeSLPkScnB8iPXQDb7nDZ5h1984IUjqYie/iGcjyBCDI794d1ZXSXfDV9et7GFsxxt1RZfEnMzDyVRj1oa+e2HTBvwe9NLiNtAF3N/gH3eWEC8EHnkn1Gvz0W32kafIt3cXjPcGMAIIJAIiw7YzuneYcVyMDGeeaA6ekLpQvLbUZbaxlSOCDdjVQiNxUANxZSeDZXH92vlsL0t30mo28d3MrQSPuMOrReLdlTlVBGGKn1ZpF2utbUSGS2vjdmR3Z96F42GTnLFuBJJPLw7q49nrOCSUi4uveqgZEnVPIScjgAnEHmc+VAX73QOhdfpouFGXtnDcuO4+FYe3cb1Ka82V6bvulLRprd4JblmSRCj/IyDIIwf0OBqCXelWQu0ijv963YEtcGCQbh7WFMfpMeCjI4dryoD0J0FfMkH+KX+Y1ecdrvnC7/aJv5jVdNidvdH0+xitVvGk3N4l+olGSzFjw3OA4+NT3aDTdEuLmSePVJYxI7OVa1kfBYkkAjd4ZPDIP20BO7eFndUQEsxCqBzJJwB7aatktNe2161glx1kd1GrYORkOM8RTlsYdnrGZbh72W4lTim9BIqqf7QUIct4ZJA58xmsDY66sDfJqV9e9XJ17zNbrBIx3t4sO2o3cZOeR5Y76AqXuiPmlP2iP8AhkrzZXoDpC200jU7P3t79aIh1dX6iVhkZGCN0cCCe/w9VQrVbeOOZkhlE0YxuyhCm9wBPZbiMHI4+FAMHRX882X60fuNWD3SHzbB+0r/AC5amXRx8HW09ve3V/uvGSxt1gkJB7QXLgbuOTcPVT70j7X6RqlosHv5oWSQSK3veVhkBlwRujgQx/0oD5+5y2hXq5rFzhw3Wx57wQA4HqIU4/vHwpd90JoDRagt2FPV3CjLdwkQBSD4ZUKfPteFTqO6NrddZazEmJ8xzKCuccm3W4gEfonuODVjselWw1G0NprERjzjMiAsmRycbuXRs+AI58cHFAQytfZLSTd31vbqM9ZIoI/u5y5+xQx+ynO52B0wtvQ63biM8QJF7YHgcMMn7B6q09G2j0nRVZrNnv7xhu9aVMcajvAyMgd/DeJxjeFAPnTvtIttprW4Pytz2AO8ICC7erGF/wA3lSF7m+4Av7hDzaDI/wArrn99TbaPXp724a4uX3nb7FUDkqjuUeHrJySTRs1rstldR3MBw8Zzg8mB4FT5EZH50BSPdIWjDULeUjsPBug+aO5b/R19tSSvQV9tzo2s2ggvma2k5jeByjY4lJApUju7QGfCkqXo/wBKVt465B1Y44EYL48OzJxOO/H2UB0e56i3b65uG4Rw2zb7eGWUj/RHP2UgaHo0t9NIkW7viOSXBz2twFiq4B7R7gfbTptHtjZ21g2m6OHKS/8AEXMgw0niACAcEcOQAGQBxJpZ6O9oUsNShuZA5jTeDhMbxDIy8MkDgSDz7qAX7edkYOjMrKchlJBB8QRxBr0l0HbaTX9vNFcnflgKYkxxZW3sb2ObAqePeCO/JM81jZbR7uVp7PVIrZHOTDMhG6Tz3d4qd3y448cVq6Ztdpuh2kkVhIb27kI3pd0rHkDC5/uLkndUnJJ7QzwARelqNV1q8CYx1gJx/aKqW+3eJr0Rsz/y/B+wr/KrzHpkcV3cSPfXnUFiXMhiaQuzNk8I+R4k+FXrTukrRorOO0F05RIVi3upkyQF3c+hzPOgPNdW/wBzN6V96oP/ALalW0GnWsToLW898q2d5upeMpxGMh+eRnl4VU+jDX9I0lZidQMzzbmcW8qhQm9jGVJJ7R4+qgF33QXzx/5Mf/ypCg1aVLeS2VvkpWRnXA4lM7pBPEczy8qrO3t/oOpXAuGvpopAgQ7sLspAzg4KZzx8fCsLTtF2dVwZtSuJFByVEDoD5EiMnHqwfOgEK/0qWGOGSRN1Z0LxnIyyglc4ByOIPPGa4qcOlPXYLu/BtMe9ooY4YcKVG6ozgBgCACxHLupPoAqxdCpF3p2paYcZdOsj9bLuk/5WWI/bUdpq6MtoveOpwTMcRk9XL4bj8CT5KcN/loD97E7d3mluywlSjN24ZQd3e5Z5gq2BjOe4ZBwKuWsXsl7o92NThgtEMRKEXKybzL2lYbgwBvBcAMSeXrj/AE17N+9NTeRR8lc5lQ928T8ov2Nx9TClfZnUoIJi11ardRMu6Yy5Qg7ykMrLxBGMeYJHfQHo3Zq3Gs6BAtzvIzKB1iHDB4mKrKpxwJ3c/aRTjremi5tpbdmZVlRkZlxvAMMHGRjlUH0/phnjuQPevVwpCEt7OIYG825uFyRlhu8t1eIIwO+rPtLqk9tpr3CRiSaJEd07iAVMoGOXZ3+PHHgaAUelcx2um2mnr8lbTSw27yZ/q4lIJOT34GcnmA2a79tdq7qwgL2lrby2yRjdmNyoCgAAAxnBbyCsc+RqX3PSqZ2uY7m0N3Yu2+I5DuvDnHASIDhQxIB4HiMEcqm+s3iTTvJHCkCMRuxISQoAAAyeJPDJPeSTQDPb6hc65q1uly29vuF3V4KkY7ThR3dkMc8z3mtbp91frtV6pT2beNUx3bx7bfxKP8ta3Qjp6WsF3rFwMRwoyRZ7zzcjPeeygPizDuqUanfPPNJNIcvI7Ox82OTjyoDmra0rZO9uY+tt7aWVMkbyLkZHMcKxaofQM5GtRAEgGOUHzG4Tg/aAfsoBW1TZO9toutuLaWJMgbzrgZPIca+GjaBc3e972hkl3MbwQZxnOP3H2U5dPbk61ICScRxAeQ3c4H2kn7aVthXI1SyIJB98wcvORQf9KA+Gs7OXVqFa5gkiD53d8YzjnX80bZ26uw5toJJtzG9uDOM5xn2GtbpScnWb0kk/KkcfAYAH2AAVm7H3DR6haujFWE0fEHB4sAR6iCRjvBNAfDWdCubQqtzDJCXGV31IyBzx6v8AuPGubT7GSaRYokLyMcKo5nv4V6j1QWetJd6fL2ZreRl7t9CPRlTxU5wR6weYJ81bUbPTWF09tcLhl5Eei6nk6nvU/vBB4gigO59gdSAJNlcAAZJKEDHrNLdUHa6/kbZ7SEZ2KlrkkE5/q5N1PuqSB4Cp9QDDa7EahJGkkdnO6OAysqZBBGQeHdiuDWtAubQqLmF4i+d0OME4xn94qve5nc5vhk4xCcd2fleNSbbBidRuyTk++Jv5jUB/NG2au7tWa2gklCnDFBnBPjX3v9jr6CJpprWaONebOuAOOO/zrj2d1d7S6huY/SicNjOMjvU+TDK+o1b+nrTVu9Nt9QhO8seDkd8coGD9jbn3jQEP0bRLi6YpbRPKyjJCDJAzjNfvWdn7m13PfMEkO/nd3xjOMZ5+sVq9Gmle+NThDHdjiPXyt3KkXbJPkSAv+as7a3XGvb2a5fPyjkqD+io4Iv2KAKANG2Zu7pWe2t5JVU4YoM4PPFd39H+p5x7xuf8A0z++uzogbGt2eP7bfy3pp90LeSJqkQSR1HvZDhWIH9ZL4GgJ7rGy15aoJLm3liQtuhnXAJwTj2A+ysemvWdZuRpsVldCRt6RLqF3fexGyOuAOJAJ7WCRjjw40qUAwWuxGoSRrJHaTujgFWVCQQeIIxX2k6P9TAJNjc4HghJ9g41SfczyHevlycYhOO7PynGkex1ee22hdrd2UtesrKDwcGYgqw5EEEjyzkcaATLiBo2KOrIynBVgQQfAg8RXzq3e6VtIg1pKABMwkVsc2QbpGfUSces1EaA2tC2UvLxWa2gd0Xgz8FQHw3nIXPlmv1ruyN5ZoslzA0aMcK+VZScE4BRiOQPsqt9M+hTJpNlHZqTaQD5VU4/oruSMBzHpkse9s99SAa+/webFstH1yzIc+gQrqwAxybeB7sEedAY9McOwmosqutnOysAVIQkEEZB4d2KXKv8A7mpj71uxnh1qcPWp/AeygIhrOiXFq4S5ieJmG8FcYJGcZr7aBs3c3nWe9YjKYwGZVxnBOBgHnx8K5dYYm5mJJJMj5J5ntGu3Rtopba3uIoSUafqwZFYqyqhYlRj+0SM+Q86A7/6O9U+pT/do/o71T6lP92mLoV1aeTWrdZJ5nUiXKtIxH9W/cTiujpz1WePWHWOaVF6uM4V2A5eANAIuu7M3VmsbXUTRdYXCBsbx3N3JxzA7Q49/Gv5o2zF3dIz21vJKqnDFBnBxnB+yvpru00t1b2sMxZjbiQCRmLMwdt7iTx4AADieArl2f1qazuEuLdt2RDkeBHerDvUjgRQHXqOx99BEZp7WaONcZZ1wBk4HPzrl0bQLm73hbQySlMbwQZIznH7jXoDajTodotIS4tsCePJRcjKvgb8Levhg8P0DyPGU7E2QsI31W6Ugws0drCwIMk/EEkHjuR8SfMY5jBAVNZ0K4tSq3MLxFxlQ4wSPGs6unUb+SeV5pnLyOd5mbmT/APu4cAK5qAKKKKAtuzMya9ozafKwF9aDehZjxZQMKT3449W3P9FueKjF7aPFI8UqlHRirKeYI4EGurQdZltLhLiBt2RDkHuPipHepHAiq/rWkW+0dt78st2LUI1AmhY438cgT/DJyPotjHZA/WwPSTB71trY2bz36ARQ7qLhgOCHrD2kAHM4OME1ZdUnkjt3eOMSyKu8Iwcb5HEqD3EjIGe/FeZ9jNvrvRmltnhDDeOYpcq0b8MkHnggDI78AjHfVNW6R5IdDtNRXq3llkCumCFb+s31Heu7u8D5DOc8QETpS6Q7a7tBa2du8JZw0++iocrnCEKTk73E58PM4Qtj9mpdQu0toebcWbHBEGN5z5DPLvJA76ZNV1C/2jvkWOIAIMKoz1cSk9p3Y+OBk9+AAOQpv13WLbZ60axsWEl/KB18+B2OHAnwIz2U7s7x59oDL6ZNoIoYotGsuENuB1xHe44hSRzIJLN/eI71NSav1I5YlmJJJySeJJPMk+NfmgCqD0E/PcP+CX+W1T6trY7X2sb6G6Ub3VtxXlvKQVYesqT9uKAaunr56k/Vxfw0rbEfOdl+0wfzFqndIFtp+tGO7tdQtoJwgR47puqyAcjJPJhkjgCDw4jHFe2f0uz0uZb26vbW5ki7UNvaP1m++OyXfACKDx+weGCAvdJx/wD9i9/XNWXsx/x1t+vi/jWuXUb1pppJpOLyOztjxYkn/U1u7BadE91HLPcwW8cMsbN1jEMwBzhAAc8sd2MigNPbHWprPaC6uLdt2RJ2x4Ed6sO9TyxValS02m0zK4juovHi0Tkcj3tE+Offj+0uBIulC0ha8nu4Lu2njmlyERj1gyuTvKVAwCCMgnmvjwxNkNpptPuluIDxHBkPouvereXn3HBoBp6QdMlttJ0qCdSkkbXqsp/XDiPEEYIPeCDU7qr9NW1NvqFtYTW7qT8tvxlh1kZPV8GXmOIPHke6pRQFu9zP6d96oP3y1J9rvnC7/aJv5jVVOhO/tNOSaS6vbUG4WIqiuSy43yQ/ZwD2gMceRqb7dWSLdyyx3FvOk0srqYWJKgtkb4KjdODy48jQC7XoLoYv01DR7jTZjkxhk8+rkyVIz3q296sLXn2nHon2kFjqkUjkLFJ8lKTwAVyO0STgBWCsT4A0BoJaNpmkXZk7NzdzNar4iOFvlyPJnwh+yp9T30y7TLe6k3UsrQQjq4ypyrHm7jHA5YkZHMKDSJQDh0Q/Pdn/AI2/gaqN017V+9dQjj952E+YEbfuYBI4y8g3Q28OzwzjxJ8aQeieKKO/iu57m3hjhc7yyOQ7ZQgbqgcRkjjkd9NnSzBZ6ldR3Fvqdku7EI2WVnHJnbIKo2c72MYHLnQCT0lbQR31xBPHuj/w0SuiAhUcb2UGRyHDl3YpRqg2uh2VnZXU8l7aXVwYmjhhiywBchS+XUEsqkkcBjnnlU+oC2+5n/rL7/DD++Stzo6Gm3GqXuLRY7yCaQqxkZ94b7BpFVzhWDc8DhvLjvrA6E76009Jpbq9tVM6xFUVyWXG8SH7OAe0BjJ5GkzWbtrDVDf2l1bzb08siCJyTulid2QFRjeVt324PI0BydKMN4mpyrfyGSQY3HxhTHx3Ci8lXnwHI72cnJpTq9dIOpaXrNjC63cEF0o3kEpIIz6UUmAcDPfx4jI4E1C5kMchAZWKMQGU5U4PNT3g86ArPRz0yG2ijtb5GeJAFSVPTVRwAZT6Sgd444HI1r9LuxtnNp/wrYhFI3WYxjCSqzAFt3hhwTnPA+kCCeSptZs5aX1y95Y6hYok533iuJeqdHPF8BxxBOT9vfzrq2p2pt7XRE0e1mFzIf66ZM9WMv1hVCfS7WBkcMA95xQEqq++5q/4a7/WJ/CagVXboa1Sz022lFzfWu9MyOFRySo3eTdkYbjy8qAimrf8RL+sf+I1yVs7VaesVw25PBOrlnDQsWABY4DZAw3lWNQD90GfPlv/AIZf5T10dPnzy/6qL91HQ/HBbXkV9cXltEiiQdWznrclSgyoXAHHOc8q+/TKLe6umvba8tpE6uNTGHPW5B3eyu7gjBBznx+0CZUUUUBTugDV5Y9UFurfJTI++p5ZRSysPAjGPUT5V+fdAXDHVurJO4kS7i9wLZZiB4seJPM8PAV8uh5ILa8ivri7tokUSDq2c9bkgqMqF4DjnOa+3TN73urpr22vLaRNyNTGHPW5Bx2V3cEYIOc+PhQEyooooAooooAru0XWJrSZZ7eRo5F5MP3EHgQfA8K4aKAtVvtFpmvIsOoqtpegBUuFwFbwAY92c9h/Hstk1+IehydMpfX0aafCzOGDYzvY3jh+zGSAMkk+WcmoxXZc6rPJEkMk0rxR+hGzkqv+FScD7KAqO0XSVb2cBstCjEacnuSO0x7yu9xLf32+wcjUklkLMWYksSSSTkknmSTzNfmigCiiigCvpDCzHCqWPgBn91fOuvTdSlt3LwuyMRjK88cDj/QVGV7fbvOq18z8/B8v0Un3D+FHwfL9FJ9w/hWr8cr76zL7fyo+OV99Zl9v5VRfEaR6vsWWp6vzmZXwfL9FJ9w/hR8Hy/RSfcP4Vq/HK++sy+38qPjlffWZfb+VL4jSPV9hanq/OZlfB8v0Un3D+FHwfL9FJ9w/hWr8cr76zL7fyo+OV99Zl9v5UviNI9X2Fqer85mV8Hy/RSfcP4UfB8v0Un3D+FavxyvvrMvt/Kj45X31mX2/lS+I0j1fYWp6vzmZXwfL9FJ9w/hR8Hy/RSfcP4Vq/HK++sy+38qPjlffWZfb+VL4jSPV9hanq/OZlfB8v0Un3D+FHwfL9FJ9w/hWr8cr76zL7fyo+OV99Zl9v5UviNI9X2Fqer85mV8Hy/RSfcP4UfB8v0Un3D+FavxyvvrMvt/Kj45X31mX2/lS+I0j1fYWp6vzmZXwfL9FJ9w/hR8Hy/RSfcP4Vq/HK++sy+38qPjlffWZfb+VL4jSPV9hanq/OZlfB8v0Un3D+FHwfL9FJ9w/hWr8cr76zL7fyo+OV99Zl9v5UviNI9X2Fqer85mV8Hy/RSfcP4UfB8v0Un3D+FavxyvvrMvt/Kj45X31mX2/lS+I0j1fYWp6vzmZXwfL9FJ9w/hR8Hy/RSfcP4Vq/HK++sy+38qPjlffWZfb+VL4jSPV9hanq/OZlfB8v0Un3D+FHwfL9FJ9w/hWr8cr76zL7fyo+OV99Zl9v5UviNI9X2Fqer85mV8Hy/RSfcP4UfB8v0Un3D+FavxyvvrMvt/Kj45X31mX2/lS+I0j1fYWp6vzmZXwfL9FJ9w/hR8Hy/RSfcP4Vq/HK++sy+38qPjlffWZfb+VL4jSPV9hanq/OZlfB8v0Un3D+FHwfL9FJ9w/hWr8cr76zL7fyo+OV99Zl9v5UviNI9X2Fqer85mV8Hy/RSfcP4UfB8v0Un3D+FavxyvvrMvt/Kj45X31mX2/lS+I0j1fYWp6vzmZXwfL9FJ9w/hQbCUcTHJ90/hWvLtbqCnDXEynwPA+PePCvlLtdespVrmQgggjPMHmOVFLEaR6vsLU9X5zMSiiitJUFFFFAFFFFAFFFFAFFFFAFFFFAFFFFAFFFFAFFFFAFFFFAU3QLeF9Klu5ra3Lpv7mEwDugBd7jx7eRU4vLjrHL7qLnHZQbqjhjgKo+tkW+z0MfIy7n/uJlP7q+fRda25Dv1XWOibzuwzukk4RFwckgElufIV4tGuqUKtdptbTS+DdOntyjT3ZE2oqp7DWdt75nHVI7oC0kpwUjYn+rjGMYA3hv9+6ccKWdnLSC91R9/dWNmkdE5BuOVTh5cSB4GtixybneLtFXuUug7RzzYpVq7P6BNeOyw7vYGWZjgAf/v3UzbU6jPFBJa3dpAu8F6mSJMKMMMlT38OHcRnjzrT0G5jt9JubmGLq97sKWbfZ+ShmyN30mPAADgarq4yp6W1GObaSzus7ecjsaMduzeSzepMmHHx866NNmRJo3kTfRWBZD+kAeIqibGz+/bS6F4kbJGBuv1aqV7LE4KgYIAB+2uLoss4HlJMfWOELM7gbkfaAVVBzljxO8cYAwO8ntTGqMKilHOO+z1WuQjQu42e8VdqNQhnuWkt4uqjIA3cAZPecLwGfKsmmm2mt5tSd2j31eYCKFeCsWfALEclx2sAcT5Zpq2xubWzvEmaBJHEarHCMKoALEyHCnxCrw/RbwFd+p9Jxoxg27eLP/o9LbvNtbxA2avooLlJJ4utjGcrwPHHA4PA48DXNq1wkk8jxJ1aMxKp/ZHh+Q4VTNj57VkurwwKAO27sARkgs0aLjgqjdGebE58BSx0eW0Et4vWR9Y5ZiEI+TRQCS5/tHOFC8u/wqCxS2qlRxd4pcefxlqddJ2jG6zE+iqibS3bWcPEsjyN2YxgJGip/WOMYLNjIXlggniRWPtHBFda2sChVTeSNiuBkji3Lv/R+wVOnj1KVtlpbO1cjLDtLfxsI1FVCe5xq0dhBDEtuuBInVqQ4K7zFiQTyPj3edLfSBPElw9tFBAixuDvouGOUGVJBxgEn2Dw4yo4x1Jxjs71tb+HucnRUYt33O3MU6qGwmmQXtnL1ttCGBMayKuD6I48/SBOc+YqX1R9ntQ96TadATgSRs0nrnbsZ8xupzqH6kpOlaH8t/RX/ABzJYWyl924nlxCUdkYYZSVI8wcGqX0d7MQNCXuUWSSRQ6owzux5IVvIuQ32LXDtNs0p1Zy/ZtynviVgOSj0x/iZh6+1Wz0fai0731ywwDuBV7lVQ+FHkBisuNxUqmF2qbtkm+bWXmnuW0KSjVtL3JprN4JZSVjjjUEgCNcDGTjPifOtDXNXt5ba3jhtxHJGMSScO1wx3cTk9rJ5V+Nj4InuUWVGlYugSPkpyeLOf7Kjjgc/Vmt7pIe3N/HFgRpGgEhjUZ45bdAGBwGMeutkpxVaFLZeSbv+OPnuUqLcHO+/IRaKqu0NjbjTIMxCCM7sjYAMgGOCgkZMr5A48u0TwWuXal4I9Fi3LdImn3CqjDMB6W8WIBJKgDP96oQ/UVPZtB5u3n467jssNa93uVyaU79Eu+b0hWITcLOMDBxwXORwwWzw8K+Gj6PHb2Rv7pA5Y7tvC3osePacd44E48B5imLZDW5TYXlzLufJgrGVRVwd3O72QOGSnCoY6vt0Zxgrr+N/d6fBKhT2Zxcn78hB2ovuvvJ5c5DO2D5Dgv8AoBWXTZ0faNHcSTb240kab0UcnoM3HiwHEqDjI86+m1+rSmL3tdWscUyuCrooUbmDkDnkE44g44eIrRGuo1FQgr2tx4ey4lbp3j6je8T6KKK2lAUUUUAUUUUAUUUUAUUUUAUUUUAUUUUAUUUUAUUUUAV1adZ9a+7vxx8MlpG3V5jv7z5Vy0VxptZHUUnpIvIZreFLeeBliyWUON7kAuB38M1w6drEdpozLFIvvmdjkK3aQHhk44jsjh5sKRKKwwwEY0o0m7pO/wA/PMveIbk5WzasUTZS4totJmD3CRyTEhwMGQLwXdCZBJK72DyBbyrJ0bTLK5jlImW1lEgMXWPwCAcBkkZJOTkcRgcMUo0VL6NpzlGbTk7+fnuc9a9k47h42q1siyWzknjupd8N1qcQqgcAW/SYnPHw5mtfaHTCuk2lqskMbHddxJIqZyCW9MjOGbl6qm9gEMqCU4j3l3zx4LkZ5ceWeVNHSJrEF1KkkErNuqF3DGVAGWJYEnnxAxj7azzwzjUpwhuu5N2yvw3ZFiq3jKT+OR+9W1qK2sRYWriQtxnmX0STzVPEcAM+A8zjR2JuLeLTbnfuI4pJSVPHMgULgYTO8TxbGPHyqeUVongoyp7F3m7t8WytV2pbVuFhu2KkthqXWlhDDGGZOsYcTgKMk/pHJbA7xWLtNqhubuWYngzHd8lHBR7Mfbmsuiro4dKr6l87W5fkg6jcdnmUi1ubSPRUie4XLnfljjIMjdrO5jOV5KN48MA+NcGwWowWyXd0zIr7u7FEW7R78DPEjO4M+RpGoqj6GLhOLk/ud31LPXd00tyH/o21CIT3NzczxrKV4GRgM7xJYgHGfRHAeNYdnbxT6hGsRnZd4GSZQesc5JaUKPQGSMeAAJ40uU1bJ61BHb3NtPvR9eMdci7xHDkw5lfIeJqNWg6bnVhdt2VtFu/1vsIVFK0XwHrXLG7kLzafcwuCN0gLHvgAY3RLgk8RntEce+pDeROkjLKGEgJ3g3PPfnPfTRoFxbWU4nF40gXPycUbqX4HgxfAA7++sDXNTNzcSTsApds4HcOQHnwA41DA0p0pONrxtvtsv4evySryUknx0vdH80jTxNJutLHEvDeaRgvDPHGeZ8q2NuJB79M0Usbod3q+rcMVCKoGR3f/ANpZora6TdRTvuVrfNuxQp2js2H/AG/2tWe3hiiIJkVXmx3HmIz6myceQrQ2IlhtrOeOW5thJLnGJAcdjAzjzzUworK/0+Ho+jF2V7lqxMtvbazHXo8ihhv2aeaEdWh3W6xd0lsDssTgkKTw/CuHVTbz6goEmVaUmadzuqQWyQoPJVXgCeZ8sUsUVd9N+66u07tWIer9qjbId9udaS7vooVkHvZGVd4Hs9ojefPLAHDPkfGuvpL1G1cqEkExVAsaxkFI+OWcspwxICqFHLBJ7qntFVwwMIOnZv7P7JOu3tXW8pm0htruytN28ghSJO3GTl/RUYCKd4suCMd+edfR9RsPghYut3UzkxKwMz7rk4YfosxAJPIZ4Z4VL6Kr/wActmMdt2Tut3v5cl9Tm3ZZqw56TpVrNAssN1HaXKu5KvJugAnsBSxB4LjtDPM5r8bca710UEBkSeSLeMkyDCkngAvjw5nGCcUn0VesJ+4pyle272v777EHV+3ZSsFFFFaykKKKKAKKKKAKKKKAKKKKAKKKKAKKKKAKKKKAKKKKAKKKKAKKKKAKKKKAKKKKAKKKKAKKKKAKKKKAKKKKAKKKKAKKKKAKKKKAKKKKAKKKKAKKKKAKKKKAKKK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5900741"/>
            <a:ext cx="1584175" cy="554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35" y="5848745"/>
            <a:ext cx="1063625" cy="62341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46" r:id="rId5"/>
    <p:sldLayoutId id="2147484539" r:id="rId6"/>
    <p:sldLayoutId id="2147484547" r:id="rId7"/>
    <p:sldLayoutId id="2147484540" r:id="rId8"/>
    <p:sldLayoutId id="2147484541" r:id="rId9"/>
    <p:sldLayoutId id="2147484542" r:id="rId10"/>
    <p:sldLayoutId id="2147484543" r:id="rId11"/>
    <p:sldLayoutId id="2147484544" r:id="rId12"/>
    <p:sldLayoutId id="2147484545" r:id="rId13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24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hyperlink" Target="http://www.google.ca/url?sa=i&amp;rct=j&amp;q=&amp;esrc=s&amp;frm=1&amp;source=images&amp;cd=&amp;cad=rja&amp;docid=fSb5m_GegMT05M&amp;tbnid=ocGpbtSlHKbBrM:&amp;ved=&amp;url=http://www.clker.com/clipart-shoe-print-24.html&amp;ei=yAvfUp7BCs3qkAf534GQAg&amp;bvm=bv.59568121,d.eW0&amp;psig=AFQjCNF4LDFcczelHHECcFIAvUS4smYuAw&amp;ust=1390435656580573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a/url?sa=i&amp;rct=j&amp;q=&amp;esrc=s&amp;frm=1&amp;source=images&amp;cd=&amp;cad=rja&amp;docid=kSmEKbFl6bFM1M&amp;tbnid=mKFLCSRGgJV2eM:&amp;ved=&amp;url=http://www.clker.com/clipart-shoe-print-9.html&amp;ei=yAvfUp7BCs3qkAf534GQAg&amp;bvm=bv.59568121,d.eW0&amp;psig=AFQjCNF4LDFcczelHHECcFIAvUS4smYuAw&amp;ust=1390435656580573" TargetMode="Externa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0"/>
            <a:ext cx="5410200" cy="990600"/>
          </a:xfrm>
        </p:spPr>
        <p:txBody>
          <a:bodyPr>
            <a:normAutofit/>
          </a:bodyPr>
          <a:lstStyle/>
          <a:p>
            <a:r>
              <a:rPr lang="en-CA" altLang="en-US" dirty="0"/>
              <a:t>John Newhook, Dalhousie University</a:t>
            </a:r>
          </a:p>
          <a:p>
            <a:r>
              <a:rPr lang="en-CA" altLang="en-US" dirty="0"/>
              <a:t>Glenn Paulley, Ontario Curling Council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altLang="en-US" dirty="0"/>
              <a:t>Brushing Update</a:t>
            </a:r>
            <a:br>
              <a:rPr lang="en-CA" altLang="en-US" dirty="0"/>
            </a:br>
            <a:r>
              <a:rPr lang="en-CA" altLang="en-US" sz="3600" dirty="0"/>
              <a:t>Curling Canada MA HPD Summit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1599" y="5151996"/>
            <a:ext cx="2394802" cy="1360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2426" y="4953000"/>
            <a:ext cx="1356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Version 1</a:t>
            </a:r>
          </a:p>
          <a:p>
            <a:r>
              <a:rPr lang="en-US" dirty="0">
                <a:latin typeface="+mn-lt"/>
              </a:rPr>
              <a:t>August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02677DD-8BC0-2EDA-472E-7DEE5BF3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5667374" cy="117829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6A770-BA07-42E6-A556-8553B5E71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AAC9C-20E0-7114-6CFB-8FAD6CD9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Mechanics of Brushing</a:t>
            </a:r>
          </a:p>
        </p:txBody>
      </p:sp>
    </p:spTree>
    <p:extLst>
      <p:ext uri="{BB962C8B-B14F-4D97-AF65-F5344CB8AC3E}">
        <p14:creationId xmlns:p14="http://schemas.microsoft.com/office/powerpoint/2010/main" val="9823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308304" y="1804038"/>
            <a:ext cx="1586929" cy="262056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Anatomy of a single brushing stroke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234" y="1578756"/>
            <a:ext cx="6606911" cy="34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7467600" y="4419600"/>
            <a:ext cx="1447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28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5000"/>
              <a:buBlip>
                <a:blip r:embed="rId4"/>
              </a:buBlip>
              <a:defRPr sz="2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 charset="0"/>
              <a:buChar char="-"/>
              <a:defRPr sz="20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b="0">
                <a:latin typeface="Arial" charset="0"/>
              </a:rPr>
              <a:t>Brusher’s Feet – </a:t>
            </a: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CA" altLang="en-US" sz="1800" b="0">
                <a:latin typeface="Arial" charset="0"/>
              </a:rPr>
              <a:t>This Side</a:t>
            </a:r>
          </a:p>
        </p:txBody>
      </p:sp>
      <p:sp>
        <p:nvSpPr>
          <p:cNvPr id="8" name="Rounded Rectangle 7"/>
          <p:cNvSpPr/>
          <p:nvPr/>
        </p:nvSpPr>
        <p:spPr bwMode="auto">
          <a:xfrm rot="5400000">
            <a:off x="7349332" y="3993356"/>
            <a:ext cx="500062" cy="1174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9" name="Rounded Rectangle 8"/>
          <p:cNvSpPr/>
          <p:nvPr/>
        </p:nvSpPr>
        <p:spPr bwMode="auto">
          <a:xfrm rot="5400000">
            <a:off x="7349331" y="3563144"/>
            <a:ext cx="500063" cy="117475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/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 flipH="1" flipV="1">
            <a:off x="7716838" y="3746500"/>
            <a:ext cx="196850" cy="409575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2" descr="https://encrypted-tbn3.gstatic.com/images?q=tbn:ANd9GcRAmY3OK-O58qttHaBzOf5m8oW-EwAktGwzHGQMNXdVri9-DQQhtA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1513" y="3775075"/>
            <a:ext cx="37941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https://encrypted-tbn1.gstatic.com/images?q=tbn:ANd9GcTCpiaLazXQn5JzUuE9UQ466H7Zg6yJxl8p3Qu3GpIt4qnqFtutKQ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776702">
            <a:off x="8512175" y="3240088"/>
            <a:ext cx="296863" cy="36353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Donut 12"/>
          <p:cNvSpPr/>
          <p:nvPr/>
        </p:nvSpPr>
        <p:spPr>
          <a:xfrm>
            <a:off x="7499350" y="2544763"/>
            <a:ext cx="631825" cy="646112"/>
          </a:xfrm>
          <a:prstGeom prst="donut">
            <a:avLst>
              <a:gd name="adj" fmla="val 30510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715250" y="1960563"/>
            <a:ext cx="201613" cy="1363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 flipH="1">
            <a:off x="7677944" y="3501231"/>
            <a:ext cx="198438" cy="403225"/>
          </a:xfrm>
          <a:prstGeom prst="straightConnector1">
            <a:avLst/>
          </a:prstGeom>
          <a:ln w="38100">
            <a:solidFill>
              <a:srgbClr val="EBA303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 bwMode="auto">
          <a:xfrm rot="5400000">
            <a:off x="7349332" y="3993356"/>
            <a:ext cx="500062" cy="117475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25" name="Rounded Rectangle 24"/>
          <p:cNvSpPr/>
          <p:nvPr/>
        </p:nvSpPr>
        <p:spPr bwMode="auto">
          <a:xfrm rot="5400000">
            <a:off x="7349331" y="3563144"/>
            <a:ext cx="500063" cy="117475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26" name="Rounded Rectangle 25"/>
          <p:cNvSpPr/>
          <p:nvPr/>
        </p:nvSpPr>
        <p:spPr bwMode="auto">
          <a:xfrm rot="5400000">
            <a:off x="7752556" y="3759994"/>
            <a:ext cx="500063" cy="117475"/>
          </a:xfrm>
          <a:prstGeom prst="roundRect">
            <a:avLst/>
          </a:prstGeom>
          <a:noFill/>
          <a:ln w="254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CA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68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Vertical force versus time</a:t>
            </a:r>
          </a:p>
        </p:txBody>
      </p:sp>
      <p:pic>
        <p:nvPicPr>
          <p:cNvPr id="6" name="Picture 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328196" cy="37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5311254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altLang="en-US" sz="1600" dirty="0"/>
              <a:t>Maximum force is attained during initial phase of the push component</a:t>
            </a:r>
            <a:endParaRPr lang="en-CA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983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645680-73D0-35BA-0E8B-4C20BF090C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asymmetry in vertical force through a stroke yields differing amounts of thermal energy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Asymmetric force applied in front of a stone can impose a directional effect to a stone’s trajectory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Similarly, reducing asymmetry, by either increasing sustained forces or using two brushers, can help to minimize directional effects, yet still increase carry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A44C9-8BB8-06D9-6A24-3F0A7FD21E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D55C42-F3D5-9413-82BD-B1205563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asymmetric force</a:t>
            </a:r>
          </a:p>
        </p:txBody>
      </p:sp>
    </p:spTree>
    <p:extLst>
      <p:ext uri="{BB962C8B-B14F-4D97-AF65-F5344CB8AC3E}">
        <p14:creationId xmlns:p14="http://schemas.microsoft.com/office/powerpoint/2010/main" val="1224992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710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High-performance female athlete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29590"/>
            <a:ext cx="8324101" cy="45720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44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Notes:</a:t>
            </a:r>
          </a:p>
          <a:p>
            <a:r>
              <a:rPr lang="en-CA" dirty="0"/>
              <a:t>Stroke rate is 4.0 strokes/second</a:t>
            </a:r>
          </a:p>
          <a:p>
            <a:r>
              <a:rPr lang="en-CA" dirty="0"/>
              <a:t>This athlete weighs 47 kg (103.4 lbs)</a:t>
            </a:r>
          </a:p>
          <a:p>
            <a:r>
              <a:rPr lang="en-CA" dirty="0"/>
              <a:t>Ratio of mean sustained force to body weight is 11.2%</a:t>
            </a:r>
          </a:p>
          <a:p>
            <a:r>
              <a:rPr lang="en-CA" dirty="0"/>
              <a:t>Ratio of mean maximum force to body weight is 78%</a:t>
            </a:r>
          </a:p>
          <a:p>
            <a:endParaRPr lang="en-CA" dirty="0"/>
          </a:p>
          <a:p>
            <a:r>
              <a:rPr lang="en-CA" dirty="0"/>
              <a:t>Ratio of mean brushing force to body weight is 45%</a:t>
            </a:r>
          </a:p>
          <a:p>
            <a:endParaRPr lang="en-CA" dirty="0"/>
          </a:p>
          <a:p>
            <a:r>
              <a:rPr lang="en-CA" dirty="0"/>
              <a:t>Immediate question: just how good is 45%?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High-performance female athlete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279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It is difficult to compare different players due to different physical characteristics</a:t>
            </a:r>
          </a:p>
          <a:p>
            <a:r>
              <a:rPr lang="en-CA" dirty="0"/>
              <a:t>The following graphs make a compelling argument for computing an athlete’s brushing efficiency by normalizing their force by body weight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There is surprisingly little difference in efficiency between top male and female players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Can use a normalized force metric as a measurement of an athlete’s improvement – to be the best they can be, given their physical size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Normalizing force by body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5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Male vs female performance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7" b="1335"/>
          <a:stretch/>
        </p:blipFill>
        <p:spPr>
          <a:xfrm>
            <a:off x="1981200" y="1143000"/>
            <a:ext cx="5729468" cy="462721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81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Normalized force by body weight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8" b="1037"/>
          <a:stretch/>
        </p:blipFill>
        <p:spPr>
          <a:xfrm>
            <a:off x="1905000" y="1219200"/>
            <a:ext cx="5495784" cy="44894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26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295400"/>
            <a:ext cx="8540054" cy="458187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In our combined brushing study of approximately 700 athletes and thousands of bouts across various LTCD stages, we can state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Average stroke rate is 4.2 strokes/second </a:t>
            </a:r>
          </a:p>
          <a:p>
            <a:pPr marL="514350" lvl="1" indent="-342900"/>
            <a:r>
              <a:rPr lang="en-CA" dirty="0"/>
              <a:t>Both genders, all adult competitive levels</a:t>
            </a:r>
          </a:p>
          <a:p>
            <a:pPr marL="514350" lvl="1" indent="-342900"/>
            <a:r>
              <a:rPr lang="en-CA" dirty="0"/>
              <a:t>Little variance with few outliers – ideally one would like to maintain their force levels and yet brush faster to achieve greater ice coverage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 normalized mean force of 45-50% is excellent (both men and women)</a:t>
            </a:r>
          </a:p>
          <a:p>
            <a:pPr marL="514350" lvl="1" indent="-342900"/>
            <a:r>
              <a:rPr lang="en-CA" dirty="0"/>
              <a:t>Normalized mean force greater than 50% is superb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Many competitive players, even Tour players, do not come close to this</a:t>
            </a:r>
          </a:p>
          <a:p>
            <a:pPr marL="514350" lvl="1" indent="-342900"/>
            <a:r>
              <a:rPr lang="en-CA" dirty="0"/>
              <a:t>Some athletes are in the 20% range, many are in the 30% range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Normative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75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dirty="0"/>
              <a:t>What we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dirty="0"/>
              <a:t>What we think we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dirty="0"/>
              <a:t>What we would really like to know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dirty="0"/>
              <a:t>Future research</a:t>
            </a:r>
          </a:p>
        </p:txBody>
      </p:sp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DC2E04-64DA-CCC1-7121-8C2BEE43E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774" y="2819400"/>
            <a:ext cx="2590800" cy="258540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Normative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194409-37DA-15AC-2E90-53303AFFF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CA" dirty="0"/>
              <a:t>Athletes to watch: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Open stance: Kaitlyn Lawes, Jenna Loder, Connor </a:t>
            </a:r>
            <a:r>
              <a:rPr lang="en-CA" dirty="0" err="1"/>
              <a:t>Njegovan</a:t>
            </a:r>
            <a:r>
              <a:rPr lang="en-CA" dirty="0"/>
              <a:t>, Lauren </a:t>
            </a:r>
            <a:r>
              <a:rPr lang="en-CA" dirty="0" err="1"/>
              <a:t>Lenentine</a:t>
            </a:r>
            <a:r>
              <a:rPr lang="en-CA" dirty="0"/>
              <a:t>, Sarah Wilkes, Skylar Ackerman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Closed stance: Kaitlyn Lawes, Emily Zacharias, Brad Jacobs, Skylar Ackerman, Sarah Wilkes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48548C8-B1E0-B6F5-FDFA-26AE01DBD85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6096" y="828339"/>
            <a:ext cx="3135313" cy="2090208"/>
          </a:xfrm>
        </p:spPr>
      </p:pic>
    </p:spTree>
    <p:extLst>
      <p:ext uri="{BB962C8B-B14F-4D97-AF65-F5344CB8AC3E}">
        <p14:creationId xmlns:p14="http://schemas.microsoft.com/office/powerpoint/2010/main" val="257618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5115992"/>
              </p:ext>
            </p:extLst>
          </p:nvPr>
        </p:nvGraphicFramePr>
        <p:xfrm>
          <a:off x="304800" y="1371600"/>
          <a:ext cx="8540748" cy="3251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3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3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LTCD Stage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Gender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Maximum Force (BM Ratio)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Sustained Force</a:t>
                      </a:r>
                      <a:r>
                        <a:rPr lang="en-CA" sz="1400" baseline="0" dirty="0"/>
                        <a:t> (BM Ratio)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Mean Brushing Force (BM Ratio)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Mean Stroke Rate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Learn to Train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0.50-0.60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0.02-0.05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0.25-0.30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3.0-4.0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Train</a:t>
                      </a:r>
                      <a:r>
                        <a:rPr lang="en-CA" sz="1400" baseline="0" dirty="0"/>
                        <a:t> to Train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0.60-0.70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0.05-0.10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0.30-0.35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3.5+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Learn/Train to Compete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0.70-0.80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0.10-0.15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0.35-0.45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3.5-4.5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Learn/Train to Excel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0.75-0.85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0.15-0.20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/>
                        <a:t>0.45-0.55</a:t>
                      </a:r>
                      <a:endParaRPr lang="en-CA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3.5-4.5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Learn/Train</a:t>
                      </a:r>
                      <a:r>
                        <a:rPr lang="en-CA" sz="1400" baseline="0" dirty="0"/>
                        <a:t> to Compete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0.70-0.75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0.10-0.18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0.40-0.45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4.0-5.0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dirty="0"/>
                        <a:t>Learn/Train</a:t>
                      </a:r>
                      <a:r>
                        <a:rPr lang="en-CA" sz="1400" baseline="0" dirty="0"/>
                        <a:t> to Excel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0.75-0.95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0.18-0.25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0.45-0.55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/>
                        <a:t>4.0-5.0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Training targets for brushing</a:t>
            </a:r>
          </a:p>
        </p:txBody>
      </p:sp>
    </p:spTree>
    <p:extLst>
      <p:ext uri="{BB962C8B-B14F-4D97-AF65-F5344CB8AC3E}">
        <p14:creationId xmlns:p14="http://schemas.microsoft.com/office/powerpoint/2010/main" val="1840809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0" y="1496312"/>
            <a:ext cx="3452812" cy="4579618"/>
          </a:xfr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Game changer for coaching, however: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New “</a:t>
            </a:r>
            <a:r>
              <a:rPr lang="en-CA" dirty="0" err="1"/>
              <a:t>SmartBroom</a:t>
            </a:r>
            <a:r>
              <a:rPr lang="en-CA" dirty="0"/>
              <a:t>” from Canadian Curling Tools is remarkably inaccurate</a:t>
            </a:r>
          </a:p>
          <a:p>
            <a:pPr marL="514350" lvl="1" indent="-342900"/>
            <a:r>
              <a:rPr lang="en-CA" dirty="0"/>
              <a:t>Poor quality control</a:t>
            </a:r>
          </a:p>
          <a:p>
            <a:pPr marL="514350" lvl="1" indent="-342900"/>
            <a:r>
              <a:rPr lang="en-CA" dirty="0"/>
              <a:t>Often grossly overstates force</a:t>
            </a:r>
          </a:p>
          <a:p>
            <a:pPr marL="514350" lvl="1" indent="-342900"/>
            <a:r>
              <a:rPr lang="en-CA" dirty="0"/>
              <a:t>No published specification of accuracy</a:t>
            </a:r>
          </a:p>
          <a:p>
            <a:pPr marL="514350" lvl="1" indent="-342900"/>
            <a:r>
              <a:rPr lang="en-CA" dirty="0"/>
              <a:t>Device error usually exceeds an athlete’s typical improvement when coached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Instrumented brushes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B27043C-4DAA-443C-8B2C-0BECDA136EB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97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CurlSmart</a:t>
            </a:r>
            <a:r>
              <a:rPr lang="en-US" dirty="0"/>
              <a:t> prototype brush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Developed by John </a:t>
            </a:r>
            <a:r>
              <a:rPr lang="en-US" dirty="0" err="1"/>
              <a:t>Newhook</a:t>
            </a:r>
            <a:r>
              <a:rPr lang="en-US" dirty="0"/>
              <a:t> and his engineering team at Dalhousie University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Captures vertical force in Newtons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Force in kg, stroke rate computed by custom </a:t>
            </a:r>
            <a:r>
              <a:rPr lang="en-US" dirty="0" err="1"/>
              <a:t>Matlab</a:t>
            </a:r>
            <a:r>
              <a:rPr lang="en-US" dirty="0"/>
              <a:t> software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Wireless data transmission to PC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Very accurate – within 2%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Controlled entirely from the PC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Self-zeroing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01" y="1981200"/>
            <a:ext cx="3454047" cy="259053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B17B3A0-F490-40FA-992F-6D45F923FAC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319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52426" y="1219200"/>
            <a:ext cx="3886200" cy="4532376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Assessment of brush pad wear and dirt patterns led to a detailed study to measure pressure distributions across different brush heads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Significant differences exist across brands and models as companies strive for lightweight equipment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Preliminary results presented at NACOB 2022, research is continuing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Impact of different brush head designs on a stone remains unclear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Brush pad pressure distributions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B27043C-4DAA-443C-8B2C-0BECDA136EB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C60923-A1E3-5AAE-1279-465E141D9AD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17" y="1219200"/>
            <a:ext cx="3886200" cy="2879219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C5DF045-36DD-BE05-FE3A-3F963A0B2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935" y="3508618"/>
            <a:ext cx="3886200" cy="28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0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02677DD-8BC0-2EDA-472E-7DEE5BF3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5667374" cy="117829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6A770-BA07-42E6-A556-8553B5E71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AAC9C-20E0-7114-6CFB-8FAD6CD9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think we know</a:t>
            </a:r>
          </a:p>
        </p:txBody>
      </p:sp>
    </p:spTree>
    <p:extLst>
      <p:ext uri="{BB962C8B-B14F-4D97-AF65-F5344CB8AC3E}">
        <p14:creationId xmlns:p14="http://schemas.microsoft.com/office/powerpoint/2010/main" val="3275726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695D9-9427-A568-4D10-557494E464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limited trials indicate (unsurprisingly) a positive correlation between mean brushing force and carry distance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Maximal carry distance varies with ice and stone conditions but experiments show the range is between 4 and 15 feet with a single athlete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brushers are better than one – in limited trials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Ice conditions play a very significant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keen ice a solitary top player can maximize carry distance</a:t>
            </a:r>
          </a:p>
          <a:p>
            <a:pPr marL="514350" lvl="1" indent="-342900"/>
            <a:r>
              <a:rPr lang="en-US" dirty="0"/>
              <a:t>However most female players will struggle to generate the necessary force</a:t>
            </a:r>
          </a:p>
          <a:p>
            <a:pPr marL="514350" lvl="1" indent="-342900"/>
            <a:r>
              <a:rPr lang="en-US" dirty="0"/>
              <a:t>Brushing strategies for junior women should not mimic men’s teams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851E7-ABCF-47DF-9E65-31AB02079E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44BA4-E5FA-DE8B-246C-0A3ADDD7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distance</a:t>
            </a:r>
          </a:p>
        </p:txBody>
      </p:sp>
    </p:spTree>
    <p:extLst>
      <p:ext uri="{BB962C8B-B14F-4D97-AF65-F5344CB8AC3E}">
        <p14:creationId xmlns:p14="http://schemas.microsoft.com/office/powerpoint/2010/main" val="3671380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D44BA4-E5FA-DE8B-246C-0A3ADDD7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effects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695D9-9427-A568-4D10-557494E46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clear that directional brushing can be used to prevent or accentuate curl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/>
              <a:t>Ice conditions play a </a:t>
            </a:r>
            <a:r>
              <a:rPr lang="en-US" dirty="0">
                <a:solidFill>
                  <a:srgbClr val="FF0000"/>
                </a:solidFill>
              </a:rPr>
              <a:t>significant</a:t>
            </a:r>
            <a:r>
              <a:rPr lang="en-US" dirty="0"/>
              <a:t> role in what can be achieved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/>
              <a:t>It is possible that there is a force threshold that must be met to achieve any particular effect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/>
              <a:t>Experiments show that the impact of directional brushing can be as much as 6-7 inches at hack weight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25269D3-9440-071A-6913-C51D5171E6D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914400"/>
            <a:ext cx="2854685" cy="412591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851E7-ABCF-47DF-9E65-31AB02079E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222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695D9-9427-A568-4D10-557494E464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Limited studies indicate a second brusher improves hold at board weight or less, but confounds any attempt to accentuate curl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Directional brushing does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work all the time</a:t>
            </a:r>
          </a:p>
          <a:p>
            <a:pPr marL="514350" lvl="1" indent="-342900"/>
            <a:r>
              <a:rPr lang="en-US" dirty="0"/>
              <a:t>Hint: it’s the 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Ice conditions play a </a:t>
            </a:r>
            <a:r>
              <a:rPr lang="en-US" dirty="0">
                <a:solidFill>
                  <a:srgbClr val="FF0000"/>
                </a:solidFill>
              </a:rPr>
              <a:t>very</a:t>
            </a:r>
            <a:r>
              <a:rPr lang="en-US" dirty="0"/>
              <a:t> significant role in the magnitude of the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believe that running band characteristics also play a role but this has not been studied to any extent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851E7-ABCF-47DF-9E65-31AB02079E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44BA4-E5FA-DE8B-246C-0A3ADDD7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Directional effects</a:t>
            </a:r>
          </a:p>
        </p:txBody>
      </p:sp>
    </p:spTree>
    <p:extLst>
      <p:ext uri="{BB962C8B-B14F-4D97-AF65-F5344CB8AC3E}">
        <p14:creationId xmlns:p14="http://schemas.microsoft.com/office/powerpoint/2010/main" val="3557630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02677DD-8BC0-2EDA-472E-7DEE5BF3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5667374" cy="117829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6A770-BA07-42E6-A556-8553B5E71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AAC9C-20E0-7114-6CFB-8FAD6CD9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would like to know</a:t>
            </a:r>
          </a:p>
        </p:txBody>
      </p:sp>
    </p:spTree>
    <p:extLst>
      <p:ext uri="{BB962C8B-B14F-4D97-AF65-F5344CB8AC3E}">
        <p14:creationId xmlns:p14="http://schemas.microsoft.com/office/powerpoint/2010/main" val="290482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02677DD-8BC0-2EDA-472E-7DEE5BF3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5667374" cy="1178298"/>
          </a:xfrm>
        </p:spPr>
        <p:txBody>
          <a:bodyPr>
            <a:normAutofit fontScale="92500"/>
          </a:bodyPr>
          <a:lstStyle/>
          <a:p>
            <a:r>
              <a:rPr lang="en-US" dirty="0"/>
              <a:t>The physics of curling is amazingly complicated, and we’ve been studying it for almost 100 years. Yet we still don’t know …. a lot!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6A770-BA07-42E6-A556-8553B5E714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7AAC9C-20E0-7114-6CFB-8FAD6CD9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know</a:t>
            </a:r>
          </a:p>
        </p:txBody>
      </p:sp>
    </p:spTree>
    <p:extLst>
      <p:ext uri="{BB962C8B-B14F-4D97-AF65-F5344CB8AC3E}">
        <p14:creationId xmlns:p14="http://schemas.microsoft.com/office/powerpoint/2010/main" val="176210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695D9-9427-A568-4D10-557494E464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we quantify the characteristics of “good ice” for brushing?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vertical force threshold that, if exceeded, results in negligible </a:t>
            </a:r>
            <a:r>
              <a:rPr lang="en-US" dirty="0">
                <a:solidFill>
                  <a:srgbClr val="FF0000"/>
                </a:solidFill>
              </a:rPr>
              <a:t>additional</a:t>
            </a:r>
            <a:r>
              <a:rPr lang="en-US" dirty="0"/>
              <a:t> carry?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the impact of the mechanical effect of brushing, rather than the thermal effect, on pebble abrasion and directional effects? How can we quantify this mechanical effect?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characteristics of ice (or the arena) that fail to support directional brushing effects?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does a second brusher seem to confound any attempt to accentuate curl?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851E7-ABCF-47DF-9E65-31AB02079E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44BA4-E5FA-DE8B-246C-0A3ADDD7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of curling</a:t>
            </a:r>
          </a:p>
        </p:txBody>
      </p:sp>
    </p:spTree>
    <p:extLst>
      <p:ext uri="{BB962C8B-B14F-4D97-AF65-F5344CB8AC3E}">
        <p14:creationId xmlns:p14="http://schemas.microsoft.com/office/powerpoint/2010/main" val="2584353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695D9-9427-A568-4D10-557494E464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parameters make up the interaction forces that determines the trajectory of a curling stone?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stone temperature impact brushing effectiveness?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a curling stone itself produce a thermal effect?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does a stone’s rotation influence brushing effectiveness?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 does the roughness of a running band influence brushing effectiveness?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does brushed ice continue to support greater carry for subsequent shots performed without brushing?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851E7-ABCF-47DF-9E65-31AB02079E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44BA4-E5FA-DE8B-246C-0A3ADDD7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of curling</a:t>
            </a:r>
          </a:p>
        </p:txBody>
      </p:sp>
    </p:spTree>
    <p:extLst>
      <p:ext uri="{BB962C8B-B14F-4D97-AF65-F5344CB8AC3E}">
        <p14:creationId xmlns:p14="http://schemas.microsoft.com/office/powerpoint/2010/main" val="2231310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695D9-9427-A568-4D10-557494E464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the best techniques (angle of attack, brush head placement, brush pad orientation) to use when trying to prevent or accentuate curl?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knifing do anything? If so, what?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 the variation in brush pad pressure distribution across differing brushes have a measurable impact on a stone? If so, how do they differ?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a good metric to describe brushing proficiency, and what additional information do we need, in addition to vertical force and stroke rate, to compute it?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7851E7-ABCF-47DF-9E65-31AB02079E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D44BA4-E5FA-DE8B-246C-0A3ADDD7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Brushing mechanics</a:t>
            </a:r>
          </a:p>
        </p:txBody>
      </p:sp>
    </p:spTree>
    <p:extLst>
      <p:ext uri="{BB962C8B-B14F-4D97-AF65-F5344CB8AC3E}">
        <p14:creationId xmlns:p14="http://schemas.microsoft.com/office/powerpoint/2010/main" val="1479760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Future research</a:t>
            </a:r>
          </a:p>
        </p:txBody>
      </p:sp>
      <p:pic>
        <p:nvPicPr>
          <p:cNvPr id="55299" name="Picture 3" descr="IMG_0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036604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954DD2-A5A7-4F32-A2C2-303632F3A66C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altLang="en-US" dirty="0"/>
              <a:t>☑️ Provide athletes and coaches with training level data </a:t>
            </a:r>
          </a:p>
          <a:p>
            <a:pPr lvl="1"/>
            <a:r>
              <a:rPr lang="en-CA" altLang="en-US" dirty="0"/>
              <a:t>Allow them to see impact of changes in technique</a:t>
            </a:r>
          </a:p>
          <a:p>
            <a:pPr lvl="1"/>
            <a:r>
              <a:rPr lang="en-CA" altLang="en-US" dirty="0"/>
              <a:t>Allow them to track development and performance over a period of time</a:t>
            </a:r>
          </a:p>
          <a:p>
            <a:pPr lvl="1"/>
            <a:r>
              <a:rPr lang="en-CA" altLang="en-US" dirty="0"/>
              <a:t>Set target performance levels for various groups</a:t>
            </a:r>
          </a:p>
          <a:p>
            <a:r>
              <a:rPr lang="en-CA" altLang="en-US" dirty="0"/>
              <a:t>Provide coaches and researchers with tools to study brushing technique and increase our understanding</a:t>
            </a:r>
          </a:p>
          <a:p>
            <a:r>
              <a:rPr lang="en-CA" altLang="en-US" dirty="0"/>
              <a:t>Better understand the physics behind curling and how brushing interacts with a stone’s interaction forces to produce the desired result</a:t>
            </a:r>
          </a:p>
          <a:p>
            <a:r>
              <a:rPr lang="en-CA" altLang="en-US" dirty="0"/>
              <a:t>Develop drills and additional apparatus to assist with skill development</a:t>
            </a:r>
          </a:p>
          <a:p>
            <a:endParaRPr lang="en-CA" altLang="en-US" dirty="0"/>
          </a:p>
        </p:txBody>
      </p:sp>
      <p:sp>
        <p:nvSpPr>
          <p:cNvPr id="563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Our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F6580E0-99FB-451E-904F-E6112BC3DF8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7267574" cy="1178298"/>
          </a:xfrm>
        </p:spPr>
        <p:txBody>
          <a:bodyPr>
            <a:normAutofit/>
          </a:bodyPr>
          <a:lstStyle/>
          <a:p>
            <a:r>
              <a:rPr lang="en-CA" dirty="0" err="1"/>
              <a:t>glennpaulley@gmail.com</a:t>
            </a:r>
            <a:r>
              <a:rPr lang="en-CA" dirty="0"/>
              <a:t>    Twitter: @</a:t>
            </a:r>
            <a:r>
              <a:rPr lang="en-CA" dirty="0" err="1"/>
              <a:t>gpaulley</a:t>
            </a:r>
            <a:endParaRPr lang="en-CA" dirty="0"/>
          </a:p>
          <a:p>
            <a:r>
              <a:rPr lang="en-CA" dirty="0" err="1"/>
              <a:t>John.Newhook@Dal.ca</a:t>
            </a:r>
            <a:r>
              <a:rPr lang="en-CA" dirty="0"/>
              <a:t>       Twitter: @</a:t>
            </a:r>
            <a:r>
              <a:rPr lang="en-CA" dirty="0" err="1"/>
              <a:t>JPNewhook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BFA2F2-D189-4054-8B68-1A05EF53F060}" type="slidenum">
              <a:rPr lang="en-CA" smtClean="0"/>
              <a:t>35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4684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Brushing parameters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2426" y="1143000"/>
            <a:ext cx="8029574" cy="4446240"/>
          </a:xfrm>
        </p:spPr>
        <p:txBody>
          <a:bodyPr>
            <a:normAutofit/>
          </a:bodyPr>
          <a:lstStyle/>
          <a:p>
            <a:r>
              <a:rPr lang="en-CA" dirty="0"/>
              <a:t>In addition to the selection of the specific brush(es) being used, there are four main parameters to brushing that can be controlled by a team: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 force profile(s) of the brusher(s)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 orientation of the brush stroke relative to the path of the stone (sometimes termed the “angle of attack”)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 number of brushers (one versus two)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The duration of the brushing, and when it is performed</a:t>
            </a:r>
          </a:p>
          <a:p>
            <a:pPr marL="882900" lvl="1"/>
            <a:r>
              <a:rPr lang="en-CA" dirty="0"/>
              <a:t>For example, before or after the break 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BFA2F2-D189-4054-8B68-1A05EF53F060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1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Brushing parameters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2426" y="1143000"/>
            <a:ext cx="8029574" cy="4446240"/>
          </a:xfrm>
        </p:spPr>
        <p:txBody>
          <a:bodyPr>
            <a:normAutofit/>
          </a:bodyPr>
          <a:lstStyle/>
          <a:p>
            <a:r>
              <a:rPr lang="en-CA" dirty="0"/>
              <a:t>What cannot be controlled by a team that may impact brushing: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Ice conditions</a:t>
            </a:r>
          </a:p>
          <a:p>
            <a:pPr marL="882900" lvl="1"/>
            <a:r>
              <a:rPr lang="en-CA" dirty="0"/>
              <a:t>Pebble height, density, shape, quality</a:t>
            </a:r>
          </a:p>
          <a:p>
            <a:pPr marL="882900" lvl="1"/>
            <a:r>
              <a:rPr lang="en-CA" dirty="0"/>
              <a:t>Ice temperature and its consistency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Arena conditions</a:t>
            </a:r>
          </a:p>
          <a:p>
            <a:pPr marL="882900" lvl="1"/>
            <a:r>
              <a:rPr lang="en-CA" dirty="0"/>
              <a:t>Air temperature, dew point, relative humidity </a:t>
            </a:r>
          </a:p>
          <a:p>
            <a:pPr marL="882900" lvl="1"/>
            <a:r>
              <a:rPr lang="en-CA" dirty="0"/>
              <a:t>Presence of frost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Stone characteristics</a:t>
            </a:r>
          </a:p>
          <a:p>
            <a:pPr marL="882900" lvl="1"/>
            <a:r>
              <a:rPr lang="en-CA" dirty="0"/>
              <a:t>Stone weight, characteristics of striking bands</a:t>
            </a:r>
          </a:p>
          <a:p>
            <a:pPr marL="882900" lvl="1"/>
            <a:r>
              <a:rPr lang="en-CA" dirty="0"/>
              <a:t>Roughness and consistency of running bands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BFA2F2-D189-4054-8B68-1A05EF53F060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0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brushing do?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2426" y="1143000"/>
            <a:ext cx="8029574" cy="44462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Clears debris from in front of the stone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Polishes the pebble (with WCF-approved fabric)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Helps to remove frost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Warms the ice surface</a:t>
            </a:r>
          </a:p>
          <a:p>
            <a:endParaRPr lang="en-CA" dirty="0"/>
          </a:p>
          <a:p>
            <a:r>
              <a:rPr lang="en-CA" dirty="0"/>
              <a:t>Brushing has both a thermal and a mechanical effect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All brush heads are abrasive to an extent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However, WCF-approved Oxford 55 420 Denier fabric does not  “scratch” pebble in normal usage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BFA2F2-D189-4054-8B68-1A05EF53F06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851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does brushing do?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2426" y="1143000"/>
            <a:ext cx="5083670" cy="4446240"/>
          </a:xfrm>
        </p:spPr>
        <p:txBody>
          <a:bodyPr>
            <a:normAutofit fontScale="92500"/>
          </a:bodyPr>
          <a:lstStyle/>
          <a:p>
            <a:r>
              <a:rPr lang="en-CA" dirty="0"/>
              <a:t>Brushing heats the ice surface: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Warming is asymmetric throughout a brush stroke, hence warming depends on the angle of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Second brusher does contribute to ice warming – perhaps as high as 20%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dirty="0"/>
          </a:p>
          <a:p>
            <a:r>
              <a:rPr lang="en-CA" dirty="0"/>
              <a:t>Heat lowers frictional forces on the stone from approximately 1.4-1.45 N to 1.1 N or lower, depending on the force applied and the area of ice coverage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BFA2F2-D189-4054-8B68-1A05EF53F060}" type="slidenum">
              <a:rPr lang="en-CA" smtClean="0"/>
              <a:t>7</a:t>
            </a:fld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981200"/>
            <a:ext cx="3390061" cy="22611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83188" y="4343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Randy Park, </a:t>
            </a:r>
            <a:r>
              <a:rPr lang="en-US" sz="1400" dirty="0" err="1">
                <a:latin typeface="+mn-lt"/>
              </a:rPr>
              <a:t>P.Eng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M.Eng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355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There are lots of unknowns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52426" y="1143000"/>
            <a:ext cx="5083670" cy="4446240"/>
          </a:xfrm>
        </p:spPr>
        <p:txBody>
          <a:bodyPr>
            <a:normAutofit/>
          </a:bodyPr>
          <a:lstStyle/>
          <a:p>
            <a:r>
              <a:rPr lang="en-CA" dirty="0"/>
              <a:t>Relationship between brushing and its effect on a curling stone is not well-understood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Debate in scientific community over what makes a stone `curl’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Some techniques and angles of attack appear to yield better results than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Stone and ice characteristics play a very significant role in brushing effectiveness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BFA2F2-D189-4054-8B68-1A05EF53F060}" type="slidenum">
              <a:rPr lang="en-CA" smtClean="0"/>
              <a:t>8</a:t>
            </a:fld>
            <a:endParaRPr lang="en-CA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EDFF9B0-DA23-BDEA-D423-67E184F65F4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0" y="2481165"/>
            <a:ext cx="3135313" cy="2090932"/>
          </a:xfrm>
        </p:spPr>
      </p:pic>
    </p:spTree>
    <p:extLst>
      <p:ext uri="{BB962C8B-B14F-4D97-AF65-F5344CB8AC3E}">
        <p14:creationId xmlns:p14="http://schemas.microsoft.com/office/powerpoint/2010/main" val="324925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Current coaching tools in Canada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2426" y="1143000"/>
            <a:ext cx="3381375" cy="4374232"/>
          </a:xfrm>
        </p:spPr>
        <p:txBody>
          <a:bodyPr>
            <a:normAutofit fontScale="85000" lnSpcReduction="20000"/>
          </a:bodyPr>
          <a:lstStyle/>
          <a:p>
            <a:r>
              <a:rPr lang="en-CA" altLang="en-US" dirty="0"/>
              <a:t>Manuals on technique – best practice from experience</a:t>
            </a:r>
          </a:p>
          <a:p>
            <a:pPr lvl="1"/>
            <a:r>
              <a:rPr lang="en-CA" altLang="en-US" dirty="0"/>
              <a:t>General guidance</a:t>
            </a:r>
          </a:p>
          <a:p>
            <a:pPr lvl="1"/>
            <a:r>
              <a:rPr lang="en-CA" altLang="en-US" dirty="0"/>
              <a:t>Not individualized</a:t>
            </a:r>
          </a:p>
          <a:p>
            <a:pPr lvl="1"/>
            <a:r>
              <a:rPr lang="en-CA" altLang="en-US" dirty="0"/>
              <a:t>‘source of evidence’ not apparent</a:t>
            </a:r>
          </a:p>
          <a:p>
            <a:pPr lvl="1"/>
            <a:r>
              <a:rPr lang="en-CA" altLang="en-US" dirty="0"/>
              <a:t>Most under-coached aspect of the sport</a:t>
            </a:r>
          </a:p>
          <a:p>
            <a:r>
              <a:rPr lang="en-CA" altLang="en-US" dirty="0"/>
              <a:t>A few studies but very little published data</a:t>
            </a:r>
          </a:p>
          <a:p>
            <a:pPr lvl="1"/>
            <a:r>
              <a:rPr lang="en-CA" altLang="en-US" dirty="0"/>
              <a:t>Small sample sizes</a:t>
            </a:r>
          </a:p>
          <a:p>
            <a:pPr lvl="1"/>
            <a:r>
              <a:rPr lang="en-CA" altLang="en-US" dirty="0"/>
              <a:t>No detailed description of methodology or results</a:t>
            </a:r>
          </a:p>
          <a:p>
            <a:pPr lvl="1"/>
            <a:r>
              <a:rPr lang="en-CA" altLang="en-US" dirty="0"/>
              <a:t>Difficult to apply these results to athletes of varying characteristics and abilities</a:t>
            </a:r>
          </a:p>
          <a:p>
            <a:endParaRPr lang="en-C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B17B3A0-F490-40FA-992F-6D45F923FAC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00402"/>
            <a:ext cx="4714980" cy="31457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5237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70444</TotalTime>
  <Words>1761</Words>
  <Application>Microsoft Macintosh PowerPoint</Application>
  <PresentationFormat>On-screen Show (4:3)</PresentationFormat>
  <Paragraphs>250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Corbel</vt:lpstr>
      <vt:lpstr>Mylar</vt:lpstr>
      <vt:lpstr>Brushing Update Curling Canada MA HPD Summit</vt:lpstr>
      <vt:lpstr>Agenda</vt:lpstr>
      <vt:lpstr>What we know</vt:lpstr>
      <vt:lpstr>Brushing parameters</vt:lpstr>
      <vt:lpstr>Brushing parameters</vt:lpstr>
      <vt:lpstr>What does brushing do?</vt:lpstr>
      <vt:lpstr>What does brushing do?</vt:lpstr>
      <vt:lpstr>There are lots of unknowns</vt:lpstr>
      <vt:lpstr>Current coaching tools in Canada</vt:lpstr>
      <vt:lpstr>Mechanics of Brushing</vt:lpstr>
      <vt:lpstr>Anatomy of a single brushing stroke</vt:lpstr>
      <vt:lpstr>Vertical force versus time</vt:lpstr>
      <vt:lpstr>Understanding asymmetric force</vt:lpstr>
      <vt:lpstr>High-performance female athlete</vt:lpstr>
      <vt:lpstr>High-performance female athlete</vt:lpstr>
      <vt:lpstr>Normalizing force by body weight</vt:lpstr>
      <vt:lpstr>Male vs female performance</vt:lpstr>
      <vt:lpstr>Normalized force by body weight</vt:lpstr>
      <vt:lpstr>Normative data</vt:lpstr>
      <vt:lpstr>Normative data</vt:lpstr>
      <vt:lpstr>Training targets for brushing</vt:lpstr>
      <vt:lpstr>Instrumented brushes</vt:lpstr>
      <vt:lpstr>CurlSmart prototype brush</vt:lpstr>
      <vt:lpstr>Brush pad pressure distributions </vt:lpstr>
      <vt:lpstr>What we think we know</vt:lpstr>
      <vt:lpstr>Carry distance</vt:lpstr>
      <vt:lpstr>Directional effects</vt:lpstr>
      <vt:lpstr>Directional effects</vt:lpstr>
      <vt:lpstr>What we would like to know</vt:lpstr>
      <vt:lpstr>Physics of curling</vt:lpstr>
      <vt:lpstr>Physics of curling</vt:lpstr>
      <vt:lpstr>Brushing mechanics</vt:lpstr>
      <vt:lpstr>Future research</vt:lpstr>
      <vt:lpstr>Our objectives</vt:lpstr>
      <vt:lpstr>Thank you!</vt:lpstr>
    </vt:vector>
  </TitlesOfParts>
  <Company>Ȼ ΐ驤뿿큠ʉ욘Ȼ眄뿿큐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Babineau</dc:creator>
  <cp:lastModifiedBy>Glenn Paulley</cp:lastModifiedBy>
  <cp:revision>530</cp:revision>
  <cp:lastPrinted>2017-03-10T20:31:10Z</cp:lastPrinted>
  <dcterms:created xsi:type="dcterms:W3CDTF">2004-02-27T18:19:44Z</dcterms:created>
  <dcterms:modified xsi:type="dcterms:W3CDTF">2023-08-24T20:58:51Z</dcterms:modified>
</cp:coreProperties>
</file>