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5"/>
  </p:notesMasterIdLst>
  <p:sldIdLst>
    <p:sldId id="283" r:id="rId2"/>
    <p:sldId id="444" r:id="rId3"/>
    <p:sldId id="340" r:id="rId4"/>
    <p:sldId id="452" r:id="rId5"/>
    <p:sldId id="456" r:id="rId6"/>
    <p:sldId id="457" r:id="rId7"/>
    <p:sldId id="453" r:id="rId8"/>
    <p:sldId id="458" r:id="rId9"/>
    <p:sldId id="459" r:id="rId10"/>
    <p:sldId id="460" r:id="rId11"/>
    <p:sldId id="461" r:id="rId12"/>
    <p:sldId id="454" r:id="rId13"/>
    <p:sldId id="462" r:id="rId14"/>
    <p:sldId id="612" r:id="rId15"/>
    <p:sldId id="464" r:id="rId16"/>
    <p:sldId id="465" r:id="rId17"/>
    <p:sldId id="563" r:id="rId18"/>
    <p:sldId id="588" r:id="rId19"/>
    <p:sldId id="589" r:id="rId20"/>
    <p:sldId id="590" r:id="rId21"/>
    <p:sldId id="613" r:id="rId22"/>
    <p:sldId id="614" r:id="rId23"/>
    <p:sldId id="615" r:id="rId24"/>
    <p:sldId id="616" r:id="rId25"/>
    <p:sldId id="466" r:id="rId26"/>
    <p:sldId id="467" r:id="rId27"/>
    <p:sldId id="619" r:id="rId28"/>
    <p:sldId id="472" r:id="rId29"/>
    <p:sldId id="583" r:id="rId30"/>
    <p:sldId id="584" r:id="rId31"/>
    <p:sldId id="468" r:id="rId32"/>
    <p:sldId id="620" r:id="rId33"/>
    <p:sldId id="585" r:id="rId34"/>
    <p:sldId id="586" r:id="rId35"/>
    <p:sldId id="587" r:id="rId36"/>
    <p:sldId id="607" r:id="rId37"/>
    <p:sldId id="621" r:id="rId38"/>
    <p:sldId id="591" r:id="rId39"/>
    <p:sldId id="592" r:id="rId40"/>
    <p:sldId id="593" r:id="rId41"/>
    <p:sldId id="470" r:id="rId42"/>
    <p:sldId id="622" r:id="rId43"/>
    <p:sldId id="594" r:id="rId44"/>
    <p:sldId id="597" r:id="rId45"/>
    <p:sldId id="596" r:id="rId46"/>
    <p:sldId id="617" r:id="rId47"/>
    <p:sldId id="561" r:id="rId48"/>
    <p:sldId id="562" r:id="rId49"/>
    <p:sldId id="558" r:id="rId50"/>
    <p:sldId id="624" r:id="rId51"/>
    <p:sldId id="557" r:id="rId52"/>
    <p:sldId id="618" r:id="rId53"/>
    <p:sldId id="623" r:id="rId54"/>
    <p:sldId id="559" r:id="rId55"/>
    <p:sldId id="573" r:id="rId56"/>
    <p:sldId id="574" r:id="rId57"/>
    <p:sldId id="575" r:id="rId58"/>
    <p:sldId id="576" r:id="rId59"/>
    <p:sldId id="577" r:id="rId60"/>
    <p:sldId id="578" r:id="rId61"/>
    <p:sldId id="579" r:id="rId62"/>
    <p:sldId id="580" r:id="rId63"/>
    <p:sldId id="581" r:id="rId6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94CD"/>
    <a:srgbClr val="FF0000"/>
    <a:srgbClr val="8EB4E3"/>
    <a:srgbClr val="FFCC00"/>
    <a:srgbClr val="99CCFF"/>
    <a:srgbClr val="0080FF"/>
    <a:srgbClr val="FFCC66"/>
    <a:srgbClr val="FFFF66"/>
    <a:srgbClr val="66CC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/>
    <p:restoredTop sz="92561"/>
  </p:normalViewPr>
  <p:slideViewPr>
    <p:cSldViewPr snapToGrid="0" snapToObjects="1">
      <p:cViewPr varScale="1">
        <p:scale>
          <a:sx n="58" d="100"/>
          <a:sy n="58" d="100"/>
        </p:scale>
        <p:origin x="-14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6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7582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94788"/>
            <a:ext cx="7436337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444446"/>
              </a:buClr>
              <a:buFont typeface="Cambr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330787"/>
            <a:ext cx="7436337" cy="3263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Merriweather Sans"/>
              <a:buChar char="·"/>
              <a:defRPr/>
            </a:lvl1pPr>
            <a:lvl2pPr marL="742950" lvl="1" indent="-13335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Merriweather Sans"/>
              <a:buChar char="·"/>
              <a:defRPr/>
            </a:lvl2pPr>
            <a:lvl3pPr marL="1143000" lvl="2" indent="-762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Merriweather Sans"/>
              <a:buChar char="·"/>
              <a:defRPr/>
            </a:lvl3pPr>
            <a:lvl4pPr marL="1600200" lvl="3" indent="-762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Merriweather Sans"/>
              <a:buChar char="·"/>
              <a:defRPr/>
            </a:lvl4pPr>
            <a:lvl5pPr marL="2057400" lvl="4" indent="-762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Merriweather Sans"/>
              <a:buChar char="·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Ful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ey">
    <p:bg>
      <p:bgPr>
        <a:solidFill>
          <a:srgbClr val="444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8D7D-79E7-744F-9993-0C657912AE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102697" y="4635898"/>
            <a:ext cx="586957" cy="10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499578"/>
            <a:ext cx="7772400" cy="2144346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6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394788"/>
            <a:ext cx="7436337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444446"/>
              </a:buClr>
              <a:buSzPct val="100000"/>
              <a:buFont typeface="Cambria"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l" rtl="0">
              <a:spcBef>
                <a:spcPts val="0"/>
              </a:spcBef>
              <a:buSzPct val="100000"/>
              <a:buFont typeface="Cambria"/>
              <a:defRPr sz="2400"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30787"/>
            <a:ext cx="7436337" cy="3263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Cambria"/>
              <a:buChar char="·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3335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Cambria"/>
              <a:buChar char="·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762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Cambria"/>
              <a:buChar char="·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762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Cambria"/>
              <a:buChar char="·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76200" algn="l" rtl="0">
              <a:spcBef>
                <a:spcPts val="576"/>
              </a:spcBef>
              <a:spcAft>
                <a:spcPts val="600"/>
              </a:spcAft>
              <a:buClr>
                <a:srgbClr val="444446"/>
              </a:buClr>
              <a:buFont typeface="Cambria"/>
              <a:buChar char="·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mbria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mbria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mbria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mbria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buSzPct val="25000"/>
            </a:pPr>
            <a:fld id="{69F4EC74-640C-DD42-8413-FB547A68140D}" type="slidenum">
              <a:rPr lang="en-US" sz="1200" smtClean="0">
                <a:latin typeface="Cambria"/>
                <a:ea typeface="Cambria"/>
                <a:cs typeface="Cambria"/>
                <a:sym typeface="Cambria"/>
              </a:rPr>
              <a:pPr algn="r">
                <a:buSzPct val="25000"/>
              </a:pPr>
              <a:t>‹#›</a:t>
            </a:fld>
            <a:endParaRPr lang="en-US" sz="12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165" y="394788"/>
            <a:ext cx="639917" cy="9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CC_Webmark_CMYK.png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564" y="4443243"/>
            <a:ext cx="587099" cy="4536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Oswald Medium" charset="0"/>
          <a:ea typeface="Oswald Medium" charset="0"/>
          <a:cs typeface="Oswald Medium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yC80Un8aY-_vPupMG35f4b" TargetMode="Externa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w6UnaFfqoArIbNR6RD68-R" TargetMode="Externa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ydxRkffj4cyUk39CzkkIGI" TargetMode="Externa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x5gEoENvckAQk7_JhdD3EG" TargetMode="External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yFpR7L-0mtr_ShVwx3AIZX" TargetMode="External"/><Relationship Id="rId3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yDG8J7bYN2rJi906Pl91iY" TargetMode="External"/><Relationship Id="rId3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zLtHHsxicG3ZyAiY2gyzw4" TargetMode="Externa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zNPRJdpE91m1YmEqaBDQ7G" TargetMode="Externa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playlist?list=PLLX3cD0J7CbwkcnG4qMK53bgDNxFvgtKe" TargetMode="Externa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C01D28-0469-2749-9013-C295337FF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Delivery Principles</a:t>
            </a:r>
            <a:br>
              <a:rPr lang="en-US" b="1" dirty="0" smtClean="0"/>
            </a:br>
            <a:r>
              <a:rPr lang="en-US" sz="2400" b="1" dirty="0" smtClean="0"/>
              <a:t>National Training and Development Centre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81751" y="-4435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Deceleration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13659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Knowing </a:t>
            </a:r>
            <a:r>
              <a:rPr lang="en-US" sz="2000" dirty="0"/>
              <a:t>where the rock is on </a:t>
            </a:r>
            <a:r>
              <a:rPr lang="en-US" sz="2000" dirty="0" smtClean="0"/>
              <a:t>its </a:t>
            </a:r>
            <a:r>
              <a:rPr lang="en-US" sz="2000" dirty="0"/>
              <a:t>deceleration curve can make it easier to find the </a:t>
            </a:r>
            <a:r>
              <a:rPr lang="en-US" sz="2000" dirty="0" smtClean="0"/>
              <a:t>right </a:t>
            </a:r>
            <a:r>
              <a:rPr lang="en-US" sz="2000" dirty="0"/>
              <a:t>weight for the shot. </a:t>
            </a:r>
            <a:endParaRPr lang="en-US" sz="2000" dirty="0" smtClean="0"/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Once </a:t>
            </a:r>
            <a:r>
              <a:rPr lang="en-US" sz="2000" dirty="0"/>
              <a:t>this </a:t>
            </a:r>
            <a:r>
              <a:rPr lang="en-US" sz="2000" dirty="0" smtClean="0"/>
              <a:t>right </a:t>
            </a:r>
            <a:r>
              <a:rPr lang="en-US" sz="2000" dirty="0"/>
              <a:t>weight is found, a controlled arm extension </a:t>
            </a:r>
            <a:r>
              <a:rPr lang="en-US" sz="2000" dirty="0" smtClean="0"/>
              <a:t>is the best way to preserve that </a:t>
            </a:r>
            <a:r>
              <a:rPr lang="en-US" sz="2000" dirty="0"/>
              <a:t>weight until the rock is released. </a:t>
            </a:r>
            <a:endParaRPr lang="en-US" sz="2000" dirty="0" smtClean="0"/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171287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Ride the Curve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009900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We like to use the </a:t>
            </a:r>
            <a:r>
              <a:rPr lang="en-US" sz="2000" dirty="0">
                <a:latin typeface="Cambria"/>
                <a:cs typeface="Cambria"/>
              </a:rPr>
              <a:t>analogy of a </a:t>
            </a:r>
            <a:r>
              <a:rPr lang="en-US" sz="2000" dirty="0" smtClean="0">
                <a:latin typeface="Cambria"/>
                <a:cs typeface="Cambria"/>
              </a:rPr>
              <a:t>surfer riding a wave. This can help curlers to envision the </a:t>
            </a:r>
            <a:r>
              <a:rPr lang="en-US" sz="2000" dirty="0">
                <a:latin typeface="Cambria"/>
                <a:cs typeface="Cambria"/>
              </a:rPr>
              <a:t>rock’s deceleration curve.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surfer-barrel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0"/>
          <a:stretch/>
        </p:blipFill>
        <p:spPr>
          <a:xfrm>
            <a:off x="4694400" y="1489761"/>
            <a:ext cx="2192093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Rotation</a:t>
            </a:r>
            <a:r>
              <a:rPr lang="en-CA" b="1" dirty="0" smtClean="0"/>
              <a:t> = S</a:t>
            </a:r>
            <a:r>
              <a:rPr lang="en-US" b="1" dirty="0" smtClean="0"/>
              <a:t>p</a:t>
            </a:r>
            <a:r>
              <a:rPr lang="en-US" b="1" dirty="0" smtClean="0">
                <a:solidFill>
                  <a:schemeClr val="tx1"/>
                </a:solidFill>
              </a:rPr>
              <a:t>in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048218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Rotation </a:t>
            </a:r>
            <a:r>
              <a:rPr lang="en-US" sz="2000" dirty="0">
                <a:latin typeface="Cambria"/>
                <a:cs typeface="Cambria"/>
              </a:rPr>
              <a:t>is the rock’s initial spin, which will also decelerate steadily and predictably as it travels down the ice.  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Dowward Curv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00" y="1489761"/>
            <a:ext cx="2580276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Optimal Rotation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13659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Advanced curlers are best to employ 4.5 to 5.0+ rotations in order to manage championship playing conditions.</a:t>
            </a:r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This has a positive impact on line by delaying the break point, and on weight by creating additional carry.</a:t>
            </a:r>
            <a:endParaRPr lang="en-US" sz="2000" dirty="0"/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248229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14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Contributors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13659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It’s important to start with appropriate handle positions, along with sufficient grip pressure.</a:t>
            </a:r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The other key contributor is a consistent release tempo (i.e., the cadence of turn application).</a:t>
            </a:r>
            <a:endParaRPr lang="en-US" sz="2000" dirty="0"/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341537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15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 the Clock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073400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We like to use the </a:t>
            </a:r>
            <a:r>
              <a:rPr lang="en-US" sz="2000" dirty="0">
                <a:latin typeface="Cambria"/>
                <a:cs typeface="Cambria"/>
              </a:rPr>
              <a:t>analogy </a:t>
            </a:r>
            <a:r>
              <a:rPr lang="en-US" sz="2000" dirty="0" smtClean="0">
                <a:latin typeface="Cambria"/>
                <a:cs typeface="Cambria"/>
              </a:rPr>
              <a:t>of an ‘old-school’ </a:t>
            </a:r>
            <a:r>
              <a:rPr lang="en-US" sz="2000" dirty="0">
                <a:latin typeface="Cambria"/>
                <a:cs typeface="Cambria"/>
              </a:rPr>
              <a:t>analog clock. </a:t>
            </a:r>
            <a:r>
              <a:rPr lang="en-US" sz="2000" dirty="0" smtClean="0">
                <a:latin typeface="Cambria"/>
                <a:cs typeface="Cambria"/>
              </a:rPr>
              <a:t>This helps curlers to be more </a:t>
            </a:r>
            <a:r>
              <a:rPr lang="en-US" sz="2000" dirty="0">
                <a:latin typeface="Cambria"/>
                <a:cs typeface="Cambria"/>
              </a:rPr>
              <a:t>p</a:t>
            </a:r>
            <a:r>
              <a:rPr lang="en-US" sz="2000" dirty="0" smtClean="0">
                <a:latin typeface="Cambria"/>
                <a:cs typeface="Cambria"/>
              </a:rPr>
              <a:t>recise with their handle positions.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Clock 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400" y="1489761"/>
            <a:ext cx="2153046" cy="2484000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224517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16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 Follows Function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/>
              <a:t>most reliable </a:t>
            </a:r>
            <a:r>
              <a:rPr lang="en-US" sz="2000" dirty="0" smtClean="0"/>
              <a:t>way fo</a:t>
            </a:r>
            <a:r>
              <a:rPr lang="en-US" sz="2000" dirty="0"/>
              <a:t>r</a:t>
            </a:r>
            <a:r>
              <a:rPr lang="en-US" sz="2000" dirty="0" smtClean="0"/>
              <a:t> a curle</a:t>
            </a:r>
            <a:r>
              <a:rPr lang="en-US" sz="2000" dirty="0"/>
              <a:t>r</a:t>
            </a:r>
            <a:r>
              <a:rPr lang="en-US" sz="2000" dirty="0" smtClean="0"/>
              <a:t> </a:t>
            </a:r>
            <a:r>
              <a:rPr lang="en-US" sz="2000" dirty="0"/>
              <a:t>to get the </a:t>
            </a:r>
            <a:r>
              <a:rPr lang="en-US" sz="2000" dirty="0" smtClean="0"/>
              <a:t>Line</a:t>
            </a:r>
            <a:r>
              <a:rPr lang="en-US" sz="2000" dirty="0"/>
              <a:t>, </a:t>
            </a:r>
            <a:r>
              <a:rPr lang="en-US" sz="2000" dirty="0" smtClean="0"/>
              <a:t>Weight</a:t>
            </a:r>
            <a:r>
              <a:rPr lang="en-US" sz="2000" dirty="0"/>
              <a:t>, and </a:t>
            </a:r>
            <a:r>
              <a:rPr lang="en-US" sz="2000" dirty="0" smtClean="0"/>
              <a:t>Rotation </a:t>
            </a:r>
            <a:r>
              <a:rPr lang="en-US" sz="2000" dirty="0"/>
              <a:t>right on a consistent </a:t>
            </a:r>
            <a:r>
              <a:rPr lang="en-US" sz="2000" dirty="0" smtClean="0"/>
              <a:t>basis is </a:t>
            </a:r>
            <a:r>
              <a:rPr lang="en-US" sz="2000" dirty="0"/>
              <a:t>to develop and maintain superior delivery mechanics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165437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17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Broad Applicability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330787"/>
            <a:ext cx="7436336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The technical principles that will be described in the upcoming slides apply to all styles of delivery (i.e., Flat-Foot, Raised-Heel, and Toe-Tuck).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206892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18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Flat-Foot Delivery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086099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defining characteristic of a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Flat-Foot </a:t>
            </a:r>
            <a:r>
              <a:rPr lang="en-US" sz="2000" dirty="0" smtClean="0">
                <a:solidFill>
                  <a:srgbClr val="400080"/>
                </a:solidFill>
                <a:latin typeface="Cambria"/>
                <a:cs typeface="Cambria"/>
              </a:rPr>
              <a:t>delivery </a:t>
            </a:r>
            <a:r>
              <a:rPr lang="en-US" sz="2000" dirty="0" smtClean="0">
                <a:latin typeface="Cambria"/>
                <a:cs typeface="Cambria"/>
              </a:rPr>
              <a:t>is that the slider heel remains in contact with the ice at all times.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K. Law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172" y="1489761"/>
            <a:ext cx="2203908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19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Raised-Heel Delivery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213099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defining feature of a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Raised Heel </a:t>
            </a:r>
            <a:r>
              <a:rPr lang="en-US" sz="2000" dirty="0" smtClean="0">
                <a:latin typeface="Cambria"/>
                <a:cs typeface="Cambria"/>
              </a:rPr>
              <a:t>delivery is that the slider heel sits just above the ice surface during the slide.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Mark Slid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587" y="1511557"/>
            <a:ext cx="2200288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Functional Motion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/>
              <a:t>function of the curling delivery is to produce the intended l</a:t>
            </a:r>
            <a:r>
              <a:rPr lang="en-US" sz="2000" dirty="0" smtClean="0"/>
              <a:t>ine</a:t>
            </a:r>
            <a:r>
              <a:rPr lang="en-US" sz="2000" dirty="0"/>
              <a:t>, w</a:t>
            </a:r>
            <a:r>
              <a:rPr lang="en-US" sz="2000" dirty="0" smtClean="0"/>
              <a:t>eight</a:t>
            </a:r>
            <a:r>
              <a:rPr lang="en-US" sz="2000" dirty="0"/>
              <a:t>, and 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/>
              <a:t>otation </a:t>
            </a:r>
            <a:r>
              <a:rPr lang="en-US" sz="2000" dirty="0"/>
              <a:t>on a </a:t>
            </a:r>
            <a:r>
              <a:rPr lang="en-US" sz="2000" dirty="0" smtClean="0"/>
              <a:t>consistent basis</a:t>
            </a:r>
            <a:r>
              <a:rPr lang="en-US" sz="2000" dirty="0"/>
              <a:t>, and in the process to make as many s</a:t>
            </a:r>
            <a:r>
              <a:rPr lang="en-US" sz="2000" dirty="0" smtClean="0"/>
              <a:t>hots </a:t>
            </a:r>
            <a:r>
              <a:rPr lang="en-US" sz="2000" dirty="0"/>
              <a:t>as possible.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  <a:endParaRPr lang="en-US" sz="10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2683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20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Toe-Tuck Delivery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47009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defining characteristic of a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Toe-Tuck Delivery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is </a:t>
            </a:r>
            <a:r>
              <a:rPr lang="en-US" sz="2000" dirty="0" smtClean="0">
                <a:latin typeface="Cambria"/>
                <a:cs typeface="Cambria"/>
              </a:rPr>
              <a:t>that the slider heel sits against the thigh of the trailing leg during the slide.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1" name="Picture 10" descr="M. McEw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295" y="1494843"/>
            <a:ext cx="2196000" cy="24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8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21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Flat-Foot Delivery </a:t>
            </a:r>
            <a:r>
              <a:rPr lang="mr-IN" b="1" dirty="0" smtClean="0"/>
              <a:t>–</a:t>
            </a:r>
            <a:r>
              <a:rPr lang="en-CA" b="1" dirty="0" smtClean="0"/>
              <a:t> Playlist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174999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Kaitlyn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Lawes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has an excellent Flat-Foot delivery. She absolutely nails her line across the entire sheet.</a:t>
            </a: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1753400"/>
            <a:ext cx="3276800" cy="18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24060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Raised-Heel Delivery </a:t>
            </a:r>
            <a:r>
              <a:rPr lang="mr-IN" b="1" dirty="0" smtClean="0"/>
              <a:t>–</a:t>
            </a:r>
            <a:r>
              <a:rPr lang="en-CA" b="1" dirty="0" smtClean="0"/>
              <a:t> Playlist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174999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Mark Nichols </a:t>
            </a:r>
            <a:r>
              <a:rPr lang="en-US" sz="2000" dirty="0" smtClean="0">
                <a:latin typeface="Cambria"/>
                <a:cs typeface="Cambria"/>
              </a:rPr>
              <a:t>has an excellent Raised-Heel delivery</a:t>
            </a:r>
            <a:r>
              <a:rPr lang="en-US" sz="2000" dirty="0">
                <a:latin typeface="Cambria"/>
                <a:cs typeface="Cambria"/>
              </a:rPr>
              <a:t>. </a:t>
            </a:r>
            <a:r>
              <a:rPr lang="en-US" sz="2000" dirty="0" smtClean="0">
                <a:latin typeface="Cambria"/>
                <a:cs typeface="Cambria"/>
              </a:rPr>
              <a:t>His mechanics give him seemingly effortless power.</a:t>
            </a:r>
            <a:endParaRPr lang="en-US" sz="2000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999" y="1753200"/>
            <a:ext cx="3255133" cy="18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4098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Toe-Tuck Delivery </a:t>
            </a:r>
            <a:r>
              <a:rPr lang="mr-IN" b="1" dirty="0" smtClean="0"/>
              <a:t>–</a:t>
            </a:r>
            <a:r>
              <a:rPr lang="en-CA" b="1" dirty="0" smtClean="0"/>
              <a:t> Playlist </a:t>
            </a:r>
            <a:r>
              <a:rPr lang="en-CA" b="1" dirty="0"/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2859303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Mike McEwen </a:t>
            </a:r>
            <a:r>
              <a:rPr lang="en-US" sz="2000" dirty="0" smtClean="0">
                <a:latin typeface="Cambria"/>
                <a:cs typeface="Cambria"/>
              </a:rPr>
              <a:t>has an excellent Toe-Tuck delivery</a:t>
            </a:r>
            <a:r>
              <a:rPr lang="en-US" sz="2000" dirty="0">
                <a:latin typeface="Cambria"/>
                <a:cs typeface="Cambria"/>
              </a:rPr>
              <a:t>. </a:t>
            </a:r>
            <a:r>
              <a:rPr lang="en-US" sz="2000" dirty="0" smtClean="0">
                <a:latin typeface="Cambria"/>
                <a:cs typeface="Cambria"/>
              </a:rPr>
              <a:t>His release skills are arguably the best of any tucker.</a:t>
            </a:r>
            <a:endParaRPr lang="en-US" sz="2000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3"/>
          <a:stretch/>
        </p:blipFill>
        <p:spPr>
          <a:xfrm>
            <a:off x="4273200" y="1700715"/>
            <a:ext cx="3252419" cy="187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6492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C01D28-0469-2749-9013-C295337FF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Delivery Technique</a:t>
            </a:r>
            <a:br>
              <a:rPr lang="en-US" b="1" dirty="0" smtClean="0"/>
            </a:br>
            <a:r>
              <a:rPr lang="en-US" sz="2400" b="1" dirty="0" smtClean="0"/>
              <a:t>National Training and Development Centre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81751" y="-4435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25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Delivery Phases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rgbClr val="4F94CD"/>
                </a:solidFill>
              </a:rPr>
              <a:t>Setup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rgbClr val="4F94CD"/>
                </a:solidFill>
              </a:rPr>
              <a:t>Drive</a:t>
            </a:r>
            <a:endParaRPr lang="en-US" sz="2000" dirty="0">
              <a:solidFill>
                <a:srgbClr val="4F94CD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rgbClr val="4F94CD"/>
                </a:solidFill>
              </a:rPr>
              <a:t>Slide</a:t>
            </a:r>
            <a:endParaRPr lang="en-US" sz="2000" dirty="0">
              <a:solidFill>
                <a:srgbClr val="4F94CD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rgbClr val="4F94CD"/>
                </a:solidFill>
              </a:rPr>
              <a:t>Release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None/>
            </a:pPr>
            <a:endParaRPr lang="en-US" sz="2000" dirty="0" smtClean="0">
              <a:solidFill>
                <a:srgbClr val="4F94CD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4F94CD"/>
                </a:solidFill>
              </a:rPr>
              <a:t> </a:t>
            </a:r>
            <a:endParaRPr lang="en-US" sz="2000" dirty="0">
              <a:solidFill>
                <a:srgbClr val="4F94CD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695" y="4568323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3423657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26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1 </a:t>
            </a:r>
            <a:r>
              <a:rPr lang="mr-IN" b="1" dirty="0" smtClean="0"/>
              <a:t>–</a:t>
            </a:r>
            <a:r>
              <a:rPr lang="en-US" b="1" dirty="0" smtClean="0"/>
              <a:t> Setu</a:t>
            </a:r>
            <a:r>
              <a:rPr lang="en-US" b="1" dirty="0"/>
              <a:t>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23713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</a:t>
            </a:r>
            <a:r>
              <a:rPr lang="en-US" sz="2000" dirty="0">
                <a:solidFill>
                  <a:srgbClr val="4F94CD"/>
                </a:solidFill>
                <a:latin typeface="Cambria"/>
                <a:cs typeface="Cambria"/>
              </a:rPr>
              <a:t>Setup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is the only static phase of the delivery. It begins when the curler </a:t>
            </a:r>
            <a:r>
              <a:rPr lang="en-US" sz="2000" dirty="0" smtClean="0">
                <a:latin typeface="Cambria"/>
                <a:cs typeface="Cambria"/>
              </a:rPr>
              <a:t>has taken aim, and </a:t>
            </a:r>
            <a:r>
              <a:rPr lang="en-US" sz="2000" dirty="0">
                <a:latin typeface="Cambria"/>
                <a:cs typeface="Cambria"/>
              </a:rPr>
              <a:t>ends when the </a:t>
            </a:r>
            <a:r>
              <a:rPr lang="en-US" sz="2000" dirty="0" smtClean="0">
                <a:latin typeface="Cambria"/>
                <a:cs typeface="Cambria"/>
              </a:rPr>
              <a:t>body </a:t>
            </a:r>
            <a:r>
              <a:rPr lang="en-US" sz="2000" dirty="0">
                <a:latin typeface="Cambria"/>
                <a:cs typeface="Cambria"/>
              </a:rPr>
              <a:t>is set into motion.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8" descr="P418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400" y="1482896"/>
            <a:ext cx="2208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05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27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 </a:t>
            </a:r>
            <a:r>
              <a:rPr lang="mr-IN" b="1" dirty="0" smtClean="0"/>
              <a:t>–</a:t>
            </a:r>
            <a:r>
              <a:rPr lang="en-US" b="1" dirty="0" smtClean="0"/>
              <a:t> A Solid Foundation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23713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</a:t>
            </a:r>
            <a:r>
              <a:rPr lang="en-US" sz="2000" dirty="0">
                <a:solidFill>
                  <a:srgbClr val="4F94CD"/>
                </a:solidFill>
                <a:latin typeface="Cambria"/>
                <a:cs typeface="Cambria"/>
              </a:rPr>
              <a:t>Setup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serves as </a:t>
            </a:r>
            <a:r>
              <a:rPr lang="en-US" sz="2000" dirty="0">
                <a:latin typeface="Cambria"/>
                <a:cs typeface="Cambria"/>
              </a:rPr>
              <a:t>the </a:t>
            </a:r>
            <a:r>
              <a:rPr lang="en-US" sz="2000" dirty="0" smtClean="0">
                <a:latin typeface="Cambria"/>
                <a:cs typeface="Cambria"/>
              </a:rPr>
              <a:t>foundation of the delivery. Any imprecision here will necessitate compensations later on.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Gushue Setup from Behind (2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0"/>
          <a:stretch/>
        </p:blipFill>
        <p:spPr>
          <a:xfrm>
            <a:off x="4723704" y="1487585"/>
            <a:ext cx="2191446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60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28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Setup: Lowe</a:t>
            </a:r>
            <a:r>
              <a:rPr lang="en-US" b="1" dirty="0"/>
              <a:t>r</a:t>
            </a:r>
            <a:r>
              <a:rPr lang="en-US" b="1" dirty="0" smtClean="0"/>
              <a:t>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34309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ball of the gripper foot is positioned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squarely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against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hack,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with the laces pointing at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broom.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will promote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 solid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consistent push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off during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Drive phase, which enhances both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line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accuracy and weight control.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 the heel of the slider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foot even with the toe of the gripper foot, with both feet parallel to each other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and 2-3 inches of lateral separation between them.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squares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hips to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line/path, and provides sufficient clearance for the slider foot to move straight back and through during the Drive. 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body’s weight evenly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distributed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(i.e., 50%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50%) between the slider foot and the gripper foot.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not only encourages balance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 stability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in the Setup,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but promotes these same conditions during the Drive phase as well.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that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knees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stack on top of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feet, and that the hips are square (i.e., perpendicular) to the target line,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body lowers into the hack.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positioning will help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lower body to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maintain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its proper orientation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throughout the rest of the delivery.  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852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29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Setup: Upper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67286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 the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shoulders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are square (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i.e.,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perpendicular) to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line,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level (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i.e.,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parallel) with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ice surface.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makes it more likely for the upper body to maintain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proper orientation throughout the rest of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delivery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throwing shoulder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is internally rotated (i.e., palm in) on in-turns, and externally rotated (i.e., palm out) on out-turns.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This positioning will allow the throwing arm</a:t>
                      </a:r>
                      <a:r>
                        <a:rPr lang="en-CA" sz="11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 to soften properly during</a:t>
                      </a:r>
                      <a:r>
                        <a:rPr lang="en-CA" sz="11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 the Slide phase, and to extend properly during the Release phase.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the throwing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arm/elbow extended,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while keeping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upper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arm,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forearm, 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wrist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all on the same plane.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creates a strong lever that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will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carry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forward into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Drive,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where it will help to promote both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line accuracy and weight control.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Ensure that the broom handle is either securely anchored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Cambria"/>
                        </a:rPr>
                        <a:t>across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back (at </a:t>
                      </a:r>
                      <a:r>
                        <a:rPr lang="en-US" sz="1100" dirty="0" smtClean="0">
                          <a:latin typeface="Cambria"/>
                          <a:cs typeface="Cambria"/>
                        </a:rPr>
                        <a:t>30-35° to the target line),</a:t>
                      </a:r>
                      <a:r>
                        <a:rPr lang="en-US" sz="11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or that it is parallel to it and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Cambria"/>
                        </a:rPr>
                        <a:t>flat on the ice.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helps to ensure that the broom will be in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 suitable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enhance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stability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throughout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rest of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delivery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4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Anatomy of a Curling Shot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Courier New"/>
              <a:buChar char="o"/>
            </a:pPr>
            <a:r>
              <a:rPr lang="en-US" sz="2000" dirty="0" smtClean="0">
                <a:solidFill>
                  <a:srgbClr val="4F94CD"/>
                </a:solidFill>
              </a:rPr>
              <a:t>Line</a:t>
            </a:r>
            <a:endParaRPr lang="en-US" sz="2000" dirty="0">
              <a:solidFill>
                <a:srgbClr val="4F94CD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Courier New"/>
              <a:buChar char="o"/>
            </a:pPr>
            <a:r>
              <a:rPr lang="en-US" sz="2000" dirty="0" smtClean="0">
                <a:solidFill>
                  <a:srgbClr val="4F94CD"/>
                </a:solidFill>
              </a:rPr>
              <a:t>Weight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Font typeface="Courier New"/>
              <a:buChar char="o"/>
            </a:pPr>
            <a:r>
              <a:rPr lang="en-US" sz="2000" dirty="0" smtClean="0">
                <a:solidFill>
                  <a:srgbClr val="4F94CD"/>
                </a:solidFill>
              </a:rPr>
              <a:t>Rotation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None/>
            </a:pPr>
            <a:endParaRPr lang="en-US" sz="2000" dirty="0" smtClean="0">
              <a:solidFill>
                <a:srgbClr val="4F94CD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4F94CD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en-US" sz="2000" dirty="0" smtClean="0">
                <a:solidFill>
                  <a:srgbClr val="4F94CD"/>
                </a:solidFill>
              </a:rPr>
              <a:t> </a:t>
            </a:r>
            <a:endParaRPr lang="en-US" sz="2000" dirty="0">
              <a:solidFill>
                <a:srgbClr val="4F94CD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695" y="4568323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2648198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30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Setup: Rock &amp; Handle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11624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Centre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rock at a chosen position between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middle 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centre-line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edge of the hack, while also keeping it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well ahead of the gripper kneecap.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allows for side-to-side and front-to-back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reference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points in relation to the gripper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kneecap, which can facilitate consistent rock positioning.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handle is already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in its pre-set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 (i.e., at 10 or 2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o’clock)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before applying the grip to the handle.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sets the stage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for 4.5 to 5.0+ rotations when combined with a proper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Release tempo,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while also facilitating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proper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shoulder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Centre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index finger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on the handle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establish the grip in a manner that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puts a slight ‘break’ in the throwing wrist (i.e., a semi-high position).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grip structure not only facilitates proper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turn application, but encourages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 ‘mini-set’ Release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motion as well.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Establish a grip pressure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between 4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6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on a scale of 1 to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10,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with a potential variance within this range depending on the weight of the shot.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recognizes that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more sensitivity could be useful on draws (i.e., less pressure) and more control could be useful on heavy hits (i.e., more pressure).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4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31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2 </a:t>
            </a:r>
            <a:r>
              <a:rPr lang="mr-IN" b="1" dirty="0" smtClean="0"/>
              <a:t>–</a:t>
            </a:r>
            <a:r>
              <a:rPr lang="en-US" b="1" dirty="0" smtClean="0"/>
              <a:t> Drive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470093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Drive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is the first moving phase of the delivery. It begins when the </a:t>
            </a:r>
            <a:r>
              <a:rPr lang="en-US" sz="2000" dirty="0" smtClean="0">
                <a:latin typeface="Cambria"/>
                <a:cs typeface="Cambria"/>
              </a:rPr>
              <a:t>body </a:t>
            </a:r>
            <a:r>
              <a:rPr lang="en-US" sz="2000" dirty="0">
                <a:latin typeface="Cambria"/>
                <a:cs typeface="Cambria"/>
              </a:rPr>
              <a:t>is set into </a:t>
            </a:r>
            <a:r>
              <a:rPr lang="en-US" sz="2000" dirty="0" smtClean="0">
                <a:latin typeface="Cambria"/>
                <a:cs typeface="Cambria"/>
              </a:rPr>
              <a:t>motion, </a:t>
            </a:r>
            <a:r>
              <a:rPr lang="en-US" sz="2000" dirty="0">
                <a:latin typeface="Cambria"/>
                <a:cs typeface="Cambria"/>
              </a:rPr>
              <a:t>and ends </a:t>
            </a:r>
            <a:r>
              <a:rPr lang="en-US" sz="2000" dirty="0" smtClean="0">
                <a:latin typeface="Cambria"/>
                <a:cs typeface="Cambria"/>
              </a:rPr>
              <a:t>when the </a:t>
            </a:r>
            <a:r>
              <a:rPr lang="en-US" sz="2000" dirty="0">
                <a:latin typeface="Cambria"/>
                <a:cs typeface="Cambria"/>
              </a:rPr>
              <a:t>curler leaves the hack.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400" y="1482896"/>
            <a:ext cx="2202385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1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 </a:t>
            </a:r>
            <a:r>
              <a:rPr lang="mr-IN" b="1" dirty="0" smtClean="0"/>
              <a:t>–</a:t>
            </a:r>
            <a:r>
              <a:rPr lang="en-US" b="1" dirty="0" smtClean="0"/>
              <a:t> Staying Connected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19515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key to a successful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Drive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is </a:t>
            </a:r>
            <a:r>
              <a:rPr lang="en-US" sz="2000" dirty="0" smtClean="0">
                <a:latin typeface="Cambria"/>
                <a:cs typeface="Cambria"/>
              </a:rPr>
              <a:t>to stay connected. This means that the body and rock work together as a cohesive unit.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Homan Driv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347" y="1482896"/>
            <a:ext cx="2195438" cy="24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2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Drive: Lowe</a:t>
            </a:r>
            <a:r>
              <a:rPr lang="en-US" b="1" dirty="0"/>
              <a:t>r</a:t>
            </a:r>
            <a:r>
              <a:rPr lang="en-US" b="1" dirty="0" smtClean="0"/>
              <a:t>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20951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Ensure that the slider foot moves straight back and straight through, travelling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on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 direct line towards the target broom.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The path of the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 slider foot is a key consideration in line accuracy, and increases the likelihood of a proper ‘plant’ at the outset of the Slide phase.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backward motion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is powered by the hips, with an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appropriate amount of body weight shifting onto the slider foot as it moves back.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This recognizes that more potential power is stored when more of the body’s weight has moved behind the hacks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 and onto the slider foot.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Initiate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the forward motion by shifting body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weight back onto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the gripper foot, before shifting it forward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on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the slider foot as it moves past the hack.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1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This</a:t>
                      </a:r>
                      <a:r>
                        <a:rPr lang="en-CA" sz="11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  <a:sym typeface="Arial"/>
                        </a:rPr>
                        <a:t> is very similar to a walking or running motion, where weight is shifted to the lead foot in the chain in order to propel the body forward.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Push off from the hack with the necessary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leg drive for the shot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while delaying the timing of this motion progressively as the weight of the shot increases.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This second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point recognizes that a later push off is also a more horizontal one,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with more force therefore transferred into the rock’s forward motion.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56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34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Drive: Upper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52421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Ensure that the shoulders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and arms form a strong ‘frame’ to support the rock’s backward and forward motions during the Drive.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This helps to keep the rock on the extended target line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as it moves backward, and on the actual target line as it moves forward.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the shoulders square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level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with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ice throughout the Drive,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just as they were during the Setup.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keeps the upper body properly oriented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to the target line throughout the Drive, which is a key contributor to line accuracy.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the throwing arm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straight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 diagonal to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ice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(i.e., at least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a 4</a:t>
                      </a:r>
                      <a:r>
                        <a:rPr lang="en-US" sz="1100" dirty="0" smtClean="0">
                          <a:latin typeface="Cambria"/>
                          <a:cs typeface="Cambria"/>
                        </a:rPr>
                        <a:t>5°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arm angle)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during both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backward and forward motions.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ensures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throwing arm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is positioned to be an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effective lever,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which enhances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both line accuracy and weight control.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Keep the broom arm strong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and stable throughout the Drive, while maintaining the exact same broom positioning as in the Setup.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This locks in the ‘broom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-side’ of the frame, which can be an easy thing to overlook due to the natural focus on the ‘rock-side’ of the frame.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204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35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Drive: Rock &amp; Handle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34358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If an initial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‘forward press’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is used, ensure that the rock only moves forward a short distance (i.e., no more than 2-3 inches). 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is because a longer motion is bound to activate the small muscles of the forearm, which are best to remain passive during the Drive.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Allow the rock to move straight backward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forward along the target line, without any active contribution from the throwing arm.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recognizes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that the Drive should be controlled by the big muscles of the lower body, with a strong upper body frame also stabilizing the rock’s path.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rock is always the furthest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point forward during both the backward and forward motions of the Drive.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will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be the case as long as the strong upper body frame is maintained, since this includes a distinct forward arm angle.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Maintain the same handle positions (i.e., 10 or 2 o-clock),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grip structure, and grip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pressure (i.e., 4 to 6 out of 10) as established during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Setup.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sets the stage for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4.5 to 5.0+ rotations, while striking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 appropriate balance between sensitivity and control.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5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36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3 </a:t>
            </a:r>
            <a:r>
              <a:rPr lang="mr-IN" b="1" dirty="0" smtClean="0"/>
              <a:t>–</a:t>
            </a:r>
            <a:r>
              <a:rPr lang="en-US" b="1" dirty="0" smtClean="0"/>
              <a:t> Slide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39456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Slide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begins when the curler leaves the </a:t>
            </a:r>
            <a:r>
              <a:rPr lang="en-US" sz="2000" dirty="0" smtClean="0">
                <a:latin typeface="Cambria"/>
                <a:cs typeface="Cambria"/>
              </a:rPr>
              <a:t>hack, </a:t>
            </a:r>
            <a:r>
              <a:rPr lang="en-US" sz="2000" dirty="0">
                <a:latin typeface="Cambria"/>
                <a:cs typeface="Cambria"/>
              </a:rPr>
              <a:t>and </a:t>
            </a:r>
            <a:r>
              <a:rPr lang="en-US" sz="2000" dirty="0" smtClean="0">
                <a:latin typeface="Cambria"/>
                <a:cs typeface="Cambria"/>
              </a:rPr>
              <a:t>ends</a:t>
            </a:r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(from </a:t>
            </a:r>
            <a:r>
              <a:rPr lang="en-US" sz="2000" dirty="0">
                <a:latin typeface="Cambria"/>
                <a:cs typeface="Cambria"/>
              </a:rPr>
              <a:t>a technical </a:t>
            </a:r>
            <a:r>
              <a:rPr lang="en-US" sz="2000" dirty="0" smtClean="0">
                <a:latin typeface="Cambria"/>
                <a:cs typeface="Cambria"/>
              </a:rPr>
              <a:t>perspective) when </a:t>
            </a:r>
            <a:r>
              <a:rPr lang="en-US" sz="2000" dirty="0">
                <a:latin typeface="Cambria"/>
                <a:cs typeface="Cambria"/>
              </a:rPr>
              <a:t>the Release motion </a:t>
            </a:r>
            <a:r>
              <a:rPr lang="en-US" sz="2000" dirty="0" smtClean="0">
                <a:latin typeface="Cambria"/>
                <a:cs typeface="Cambria"/>
              </a:rPr>
              <a:t>is initiated.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B. Gushue 7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358" y="1489788"/>
            <a:ext cx="2214479" cy="24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37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 </a:t>
            </a:r>
            <a:r>
              <a:rPr lang="mr-IN" b="1" dirty="0" smtClean="0"/>
              <a:t>–</a:t>
            </a:r>
            <a:r>
              <a:rPr lang="en-US" b="1" dirty="0" smtClean="0"/>
              <a:t> Balance is Everything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39456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key to any successful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Slide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is good balance. That is, the dynamic stability of rock and body as they move towards the target.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G. Walk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491" y="1479264"/>
            <a:ext cx="2224996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4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38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Slide: Lowe</a:t>
            </a:r>
            <a:r>
              <a:rPr lang="en-US" b="1" dirty="0"/>
              <a:t>r</a:t>
            </a:r>
            <a:r>
              <a:rPr lang="en-US" b="1" dirty="0" smtClean="0"/>
              <a:t>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9926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slider foot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‘plants’ accurately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on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line, with the inside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edge of the ankle aligned with the mid-line of the rock.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eliminates both a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‘drift’ (i.e., planting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too far across the rock’s mid-line)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and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 ‘fade’ (i.e., planting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well short of the rock’s mid-line)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that the front-to-back positioning of the slider foot is appropriate to the slide style (i.e., further forward for flat-foot, further back for toe-tuck).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promotes superior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balance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stability throughout the Slide, which enhances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both line accuracy and weight control.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hips are still square,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and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that the trailing leg is now fully extended and entirely within the the outer borders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of the rock.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is important because a line drawn from the trailing foot to the throwing hand is actually what the curler perceives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as the correct Slide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line.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Orient the gripper foot so it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sits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as square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 the ankle as possible, ideally with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tops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of the toes in contact with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ice.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Unlike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other options (i.e., toed-in, toed-out,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or just the tips of the toes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), 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positioning both enhances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stability </a:t>
                      </a:r>
                      <a:r>
                        <a:rPr lang="en-US" sz="1100" u="sng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reduces friction.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13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39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Slide: Upper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09063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the shoulders square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level with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ice,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while maintaining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same broom position as during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Setup and Drive.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helps to maintain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proper orientation of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upper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b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ody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throughout the Slide,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which is a key contributor to line accuracy.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Keep the head centred on the target line, knowing that it can still be cocked so that either eye aligns with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the </a:t>
                      </a: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mid-line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of the rock.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This recognizes that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one eye is typically dominant from a sighting standpoint, and that the head can be oriented to address this reality.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the throwing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arm/elbow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extended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for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early part of the Slide (i.e.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, approximatel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y between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back-line and the t-line).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is a continuation of the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arm’s positioning in the Drive, and is appropriate since the shoulders will still be a little higher at this point.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Allow the throwing arm to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soften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at the elbow as the Slide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continues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(i.e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., approximately between the t-line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top of the rings).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offers greater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sensitivity to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speed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of the rock,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while setting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stage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for some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related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fine-tuning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during the Release phase.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69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Line = Direction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23713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Line </a:t>
            </a:r>
            <a:r>
              <a:rPr lang="en-US" sz="2000" dirty="0">
                <a:latin typeface="Cambria"/>
                <a:cs typeface="Cambria"/>
              </a:rPr>
              <a:t>is the rock’s initial direction, which starts out on a straight path and eventually begins to curl as it travels down the ice.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74" name="Picture 73" descr="Screen Shot 2020-07-09 at 9.1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22" y="1489761"/>
            <a:ext cx="143973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8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40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Slide: Rock &amp; Handle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91344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the rock moving straight forward along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line, understanding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that the body will now be directly behind it.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puts the body in a position to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sight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 properly,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to monitor the rock’s speed as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delivery moves towards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Release.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Maintain the same handle positions (i.e., 10 or 2 o-clock), grip structure, and grip pressure (i.e., 4 to 6 out of 10) as during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Setup and Drive.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sets the stage for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4.5 to 5.0+ rotations, while striking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 appropriate balance between sensitivity and control.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When delivering an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n-turn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, the throwing elbow should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point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as much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out as downward once the arm has softened.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 natural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result of the internal shoulder rotation established in the Setup,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helps to facilitate a mini-set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Release.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When delivering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ut-turn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, the throwing elbow should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point straight down to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ice once the arm has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softened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is a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natural result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of the external shoulder rotation established in the Setup,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and helps to facilitate a mini-set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Release.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087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41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4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Release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17416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Release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begins with </a:t>
            </a:r>
            <a:r>
              <a:rPr lang="en-US" sz="2000" dirty="0" smtClean="0">
                <a:latin typeface="Cambria"/>
                <a:cs typeface="Cambria"/>
              </a:rPr>
              <a:t>arm </a:t>
            </a:r>
            <a:r>
              <a:rPr lang="en-US" sz="2000" dirty="0">
                <a:latin typeface="Cambria"/>
                <a:cs typeface="Cambria"/>
              </a:rPr>
              <a:t>extension and turn application, and ends </a:t>
            </a:r>
            <a:r>
              <a:rPr lang="en-US" sz="2000" dirty="0" smtClean="0">
                <a:latin typeface="Cambria"/>
                <a:cs typeface="Cambria"/>
              </a:rPr>
              <a:t>when the curler completes their follow</a:t>
            </a:r>
            <a:r>
              <a:rPr lang="en-US" sz="2000" dirty="0">
                <a:latin typeface="Cambria"/>
                <a:cs typeface="Cambria"/>
              </a:rPr>
              <a:t>-through.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Brendan Releas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401" y="1482896"/>
            <a:ext cx="219872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Release </a:t>
            </a:r>
            <a:r>
              <a:rPr lang="mr-IN" b="1" dirty="0" smtClean="0">
                <a:solidFill>
                  <a:schemeClr val="tx1"/>
                </a:solidFill>
              </a:rPr>
              <a:t>–</a:t>
            </a:r>
            <a:r>
              <a:rPr lang="en-US" b="1" dirty="0" smtClean="0">
                <a:solidFill>
                  <a:schemeClr val="tx1"/>
                </a:solidFill>
              </a:rPr>
              <a:t> The Moment of Truth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258124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Release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is the moment of truth in any delivery. A poor Release can cancel out all the good work that’s taken place previously.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V. Sweet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895" y="1489776"/>
            <a:ext cx="2197100" cy="24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0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Release: Lowe</a:t>
            </a:r>
            <a:r>
              <a:rPr lang="en-US" b="1" dirty="0"/>
              <a:t>r</a:t>
            </a:r>
            <a:r>
              <a:rPr lang="en-US" b="1" dirty="0" smtClean="0"/>
              <a:t>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82260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Keep slider foot directly below the vertical mid-line of the body, with the inside of that ankle bisecting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rock,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just as it was during the Slide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promotes balance and stability, and helps to ensure that both rock and body remain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within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target path (i.e., lane).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Maintain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exact same slider foot positioning (i.e., flat-foot, raised-heel, or toe-tuck) that existed during the Slide.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ensures that there is no change to the the body’s main balance point (i.e., the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slider foot) at this late juncture of the delivery.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hips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are still square, and that the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trailing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leg is still extended and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entirely within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 outer borders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of the rock.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is important because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line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drawn from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trailing foot to the throwing hand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is actually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what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curler perceives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as a ‘pure’ Release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line.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CA" sz="11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Maintain the exact same gripper</a:t>
                      </a:r>
                      <a:r>
                        <a:rPr lang="en-CA" sz="11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foot positioning that existed during the Slide (i.e., ideally square to the ankle, with the top of the toes on the ice).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recognizes that a late change to the orientation of the gripper foot could have a negative impact on the body’s direction.</a:t>
                      </a:r>
                      <a:endParaRPr lang="en-CA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63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44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Release: Upper Body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78160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Ensure that the shoulders remain square to the 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and level with 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ice throughout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entire Release phase.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orientation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positions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shoulders on either side of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target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line,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which can be a valuable reference point in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relation to Release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direction. 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Extend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throwing arm smoothly over a distance of at least 6 feet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understanding that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distance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should lengthen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with increased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weight. 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deliberate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motion helps to ensure that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extension of the throwing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arm is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never too abrupt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, with no ‘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jabbing’ involved.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Begin the turn application about halfway through the arm extension,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while using a purposeful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and consistent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tempo (i.e., cadence)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with both turns.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sequencing and tempo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are both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key contributors to producing the desired rotation (i.e., 4.5 to 5.0+ turns to an unimpeded stop).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Maintain the same throwing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arm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that existed at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separation until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end of the follow-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through (i.e., at least 6 feet). 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provides important feedback to the curler’s nervous system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with respect to how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the rock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has just been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released. 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24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45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Release: Rock &amp; Handle Checklist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</a:t>
            </a:r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Training and Development Centre</a:t>
            </a:r>
          </a:p>
          <a:p>
            <a:endParaRPr lang="en-US" sz="1000" b="1" dirty="0">
              <a:latin typeface="Cambria"/>
              <a:cs typeface="Cambr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00296"/>
              </p:ext>
            </p:extLst>
          </p:nvPr>
        </p:nvGraphicFramePr>
        <p:xfrm>
          <a:off x="571500" y="1483201"/>
          <a:ext cx="7380000" cy="2572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000"/>
                <a:gridCol w="3690000"/>
              </a:tblGrid>
              <a:tr h="2729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Key Considerations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Technical Rationale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Direct the rock from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middle towards the outside of the target broom head while the throwing arm extends and turn is applied.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‘mini-set’ motion has proven to work well on all shots and under all playing conditions (i.e., from curling clubs to arenas).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Rotate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the handle from its pre-set position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(i.e., 10 or 2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o’clock)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to a point just before 12 o’clock, where it will separate from the hand.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reduces the likelihood of drastically redirecting the rock’s direction at Release, either by turning it in or setting it out too much.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On an in-turn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, 1-2 knuckles (and therefore none of the palm) should be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visible between separation and the end of the follow-through.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in-turn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hand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positioning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entirely consistent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with the separation of hand from handle occurring just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before 12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o’clock.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On an out-turn, 1-2 palm pads (and therefore no knuckles) should be visible between separation and the end of the follow-through.</a:t>
                      </a:r>
                      <a:endParaRPr lang="en-CA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This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out-turn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hand position is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entirely</a:t>
                      </a:r>
                      <a:r>
                        <a:rPr lang="en-US" sz="1100" baseline="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mbria"/>
                          <a:ea typeface="ＭＳ 明朝"/>
                          <a:cs typeface="Arial"/>
                        </a:rPr>
                        <a:t>consistent with the </a:t>
                      </a:r>
                      <a:r>
                        <a:rPr lang="en-US" sz="11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separation of hand from handle occurring just before 12 o’clock.</a:t>
                      </a:r>
                      <a:endParaRPr lang="en-CA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40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C01D28-0469-2749-9013-C295337FF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Delivery Analysis             </a:t>
            </a:r>
            <a:r>
              <a:rPr lang="en-US" sz="2400" b="1" dirty="0" smtClean="0"/>
              <a:t>National Training and Development Centre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81751" y="-44353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6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47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Principle 1 </a:t>
            </a:r>
            <a:r>
              <a:rPr lang="mr-IN" b="1" dirty="0" smtClean="0"/>
              <a:t>–</a:t>
            </a:r>
            <a:r>
              <a:rPr lang="en-US" b="1" dirty="0" smtClean="0"/>
              <a:t> External Consistency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38014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While we definitely want all our curlers to develop superior technique, no two curlers will deliver in exactly the same way.</a:t>
            </a:r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Therefore, we need to accept a certain range of technique, provided that it produces the intended line, weight, and rotation.</a:t>
            </a: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1472631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48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Principle 2 </a:t>
            </a:r>
            <a:r>
              <a:rPr lang="mr-IN" b="1" dirty="0" smtClean="0"/>
              <a:t>–</a:t>
            </a:r>
            <a:r>
              <a:rPr lang="en-US" b="1" dirty="0" smtClean="0"/>
              <a:t> Internal Consistency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30787"/>
            <a:ext cx="7772401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Beyond what exists from curler to curler, we must also accept a certain amount of technical variability within each curler.</a:t>
            </a:r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Everyone’s going to slide a little wide or narrow, light or heavy at times, but that doesn’t necessarily equate to a technical flaw.</a:t>
            </a: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908963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49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Flat-Foot Delivery </a:t>
            </a:r>
            <a:r>
              <a:rPr lang="mr-IN" b="1" dirty="0" smtClean="0"/>
              <a:t>–</a:t>
            </a:r>
            <a:r>
              <a:rPr lang="en-CA" b="1" dirty="0" smtClean="0"/>
              <a:t> Playlist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2911780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Brad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Gushue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has a really sound Flat-Foot delivery</a:t>
            </a:r>
            <a:r>
              <a:rPr lang="en-US" sz="2000" dirty="0">
                <a:latin typeface="Cambria"/>
                <a:cs typeface="Cambria"/>
              </a:rPr>
              <a:t>. </a:t>
            </a:r>
            <a:r>
              <a:rPr lang="en-US" sz="2000" dirty="0" smtClean="0">
                <a:latin typeface="Cambria"/>
                <a:cs typeface="Cambria"/>
              </a:rPr>
              <a:t>There’s nobody better when it comes to planting his slider foot.</a:t>
            </a:r>
            <a:endParaRPr lang="en-US" sz="2000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1753200"/>
            <a:ext cx="3274082" cy="18416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242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Old Image of Line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13659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old image </a:t>
            </a:r>
            <a:r>
              <a:rPr lang="en-US" sz="2000" dirty="0" smtClean="0"/>
              <a:t>of a </a:t>
            </a:r>
            <a:r>
              <a:rPr lang="en-US" sz="2000" dirty="0" smtClean="0">
                <a:solidFill>
                  <a:srgbClr val="4F94CD"/>
                </a:solidFill>
              </a:rPr>
              <a:t>Single </a:t>
            </a:r>
            <a:r>
              <a:rPr lang="en-US" sz="2000" dirty="0">
                <a:solidFill>
                  <a:srgbClr val="4F94CD"/>
                </a:solidFill>
              </a:rPr>
              <a:t>L</a:t>
            </a:r>
            <a:r>
              <a:rPr lang="en-US" sz="2000" dirty="0" smtClean="0">
                <a:solidFill>
                  <a:srgbClr val="4F94CD"/>
                </a:solidFill>
              </a:rPr>
              <a:t>ine</a:t>
            </a:r>
            <a:r>
              <a:rPr lang="en-US" sz="2000" dirty="0" smtClean="0"/>
              <a:t> </a:t>
            </a:r>
            <a:r>
              <a:rPr lang="en-US" sz="2000" dirty="0"/>
              <a:t>running from the middle of the rock to the target broom can be limiting for advanced curlers</a:t>
            </a:r>
            <a:r>
              <a:rPr lang="en-US" sz="2000" dirty="0" smtClean="0"/>
              <a:t>.</a:t>
            </a:r>
          </a:p>
          <a:p>
            <a:pPr indent="-342900">
              <a:lnSpc>
                <a:spcPct val="120000"/>
              </a:lnSpc>
            </a:pPr>
            <a:r>
              <a:rPr lang="en-US" sz="2000" dirty="0"/>
              <a:t>This image </a:t>
            </a:r>
            <a:r>
              <a:rPr lang="en-US" sz="2000" dirty="0" smtClean="0"/>
              <a:t>only allows for a perfectly </a:t>
            </a:r>
            <a:r>
              <a:rPr lang="en-US" sz="2000" dirty="0" err="1" smtClean="0"/>
              <a:t>centred</a:t>
            </a:r>
            <a:r>
              <a:rPr lang="en-US" sz="2000" dirty="0" smtClean="0"/>
              <a:t> slide</a:t>
            </a:r>
            <a:r>
              <a:rPr lang="en-US" sz="2000" dirty="0"/>
              <a:t>, and </a:t>
            </a:r>
            <a:r>
              <a:rPr lang="en-US" sz="2000" dirty="0" smtClean="0"/>
              <a:t>only accommodates a pure (i.e., straight-through) release</a:t>
            </a:r>
            <a:r>
              <a:rPr lang="en-US" sz="2000" dirty="0"/>
              <a:t>.</a:t>
            </a: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2593801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50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Flat-Foot Delivery </a:t>
            </a:r>
            <a:r>
              <a:rPr lang="mr-IN" b="1" dirty="0" smtClean="0"/>
              <a:t>–</a:t>
            </a:r>
            <a:r>
              <a:rPr lang="en-CA" b="1" dirty="0" smtClean="0"/>
              <a:t> Playlist 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199" y="1482896"/>
            <a:ext cx="3100696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Brendan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Bottcher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"/>
                <a:cs typeface="Cambria"/>
              </a:rPr>
              <a:t>also </a:t>
            </a:r>
            <a:r>
              <a:rPr lang="en-US" sz="2000" dirty="0" smtClean="0">
                <a:latin typeface="Cambria"/>
                <a:cs typeface="Cambria"/>
              </a:rPr>
              <a:t>has a very effective Flat-Foot delivery. But, what </a:t>
            </a:r>
            <a:r>
              <a:rPr lang="en-US" sz="2000" dirty="0">
                <a:latin typeface="Cambria"/>
                <a:cs typeface="Cambria"/>
              </a:rPr>
              <a:t>do you notice </a:t>
            </a:r>
            <a:r>
              <a:rPr lang="en-US" sz="2000" dirty="0" smtClean="0">
                <a:latin typeface="Cambria"/>
                <a:cs typeface="Cambria"/>
              </a:rPr>
              <a:t>that differs from </a:t>
            </a:r>
            <a:r>
              <a:rPr lang="en-US" sz="2000" dirty="0">
                <a:latin typeface="Cambria"/>
                <a:cs typeface="Cambria"/>
              </a:rPr>
              <a:t>what we’ve discussed?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700" y="1753200"/>
            <a:ext cx="3274082" cy="18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51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Raised-Heel Delivery </a:t>
            </a:r>
            <a:r>
              <a:rPr lang="mr-IN" b="1" dirty="0" smtClean="0"/>
              <a:t>–</a:t>
            </a:r>
            <a:r>
              <a:rPr lang="en-CA" b="1" dirty="0" smtClean="0"/>
              <a:t> </a:t>
            </a:r>
            <a:r>
              <a:rPr lang="en-CA" b="1" dirty="0"/>
              <a:t>Playlist </a:t>
            </a:r>
            <a:r>
              <a:rPr lang="en-CA" b="1" dirty="0" smtClean="0"/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03772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Keri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Einarson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has a really sound Raised-Heel delivery</a:t>
            </a:r>
            <a:r>
              <a:rPr lang="en-US" sz="2000" dirty="0">
                <a:latin typeface="Cambria"/>
                <a:cs typeface="Cambria"/>
              </a:rPr>
              <a:t>. </a:t>
            </a:r>
            <a:r>
              <a:rPr lang="en-US" sz="2000" dirty="0" smtClean="0">
                <a:latin typeface="Cambria"/>
                <a:cs typeface="Cambria"/>
              </a:rPr>
              <a:t>She’s meticulous about both aim and alignment in her Setup.</a:t>
            </a:r>
            <a:endParaRPr lang="en-US" sz="2000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999" y="1753200"/>
            <a:ext cx="3267834" cy="1871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30518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Raised-Heel Delivery </a:t>
            </a:r>
            <a:r>
              <a:rPr lang="mr-IN" b="1" dirty="0" smtClean="0"/>
              <a:t>–</a:t>
            </a:r>
            <a:r>
              <a:rPr lang="en-CA" b="1" dirty="0" smtClean="0"/>
              <a:t> </a:t>
            </a:r>
            <a:r>
              <a:rPr lang="en-CA" b="1" dirty="0"/>
              <a:t>Playlist </a:t>
            </a:r>
            <a:r>
              <a:rPr lang="en-CA" b="1" dirty="0" smtClean="0"/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19515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Marc Kennedy </a:t>
            </a:r>
            <a:r>
              <a:rPr lang="en-US" sz="2000" dirty="0" smtClean="0">
                <a:solidFill>
                  <a:schemeClr val="tx1"/>
                </a:solidFill>
                <a:latin typeface="Cambria"/>
                <a:cs typeface="Cambria"/>
              </a:rPr>
              <a:t>also has a very effective </a:t>
            </a:r>
            <a:r>
              <a:rPr lang="en-US" sz="2000" dirty="0" smtClean="0">
                <a:latin typeface="Cambria"/>
                <a:cs typeface="Cambria"/>
              </a:rPr>
              <a:t>Raised-Heel delivery. But, what do you notice that differs from what we’ve discussed?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800" y="1753200"/>
            <a:ext cx="3266617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0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Toe-Tuck Delivery </a:t>
            </a:r>
            <a:r>
              <a:rPr lang="mr-IN" b="1" dirty="0" smtClean="0"/>
              <a:t>–</a:t>
            </a:r>
            <a:r>
              <a:rPr lang="en-CA" b="1" dirty="0" smtClean="0"/>
              <a:t> Playlist 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2943265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Colton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Flasch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has a really sound Toe-Tuck delivery. He does a great job of getting his body onto the target line.</a:t>
            </a:r>
            <a:endParaRPr lang="en-US" sz="2000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800" y="1753200"/>
            <a:ext cx="3308487" cy="18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0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54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Toe-Tuck Delivery </a:t>
            </a:r>
            <a:r>
              <a:rPr lang="mr-IN" b="1" dirty="0" smtClean="0"/>
              <a:t>–</a:t>
            </a:r>
            <a:r>
              <a:rPr lang="en-CA" b="1" dirty="0" smtClean="0"/>
              <a:t> Playlist 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4" y="1293992"/>
            <a:ext cx="7436337" cy="326383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2" y="1482896"/>
            <a:ext cx="307970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Matt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Dunstone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also has a very effective Toe-Tuck delivery. But, what </a:t>
            </a:r>
            <a:r>
              <a:rPr lang="en-US" sz="2000" dirty="0">
                <a:latin typeface="Cambria"/>
                <a:cs typeface="Cambria"/>
              </a:rPr>
              <a:t>do you notice </a:t>
            </a:r>
            <a:r>
              <a:rPr lang="en-US" sz="2000" dirty="0" smtClean="0">
                <a:latin typeface="Cambria"/>
                <a:cs typeface="Cambria"/>
              </a:rPr>
              <a:t>that </a:t>
            </a:r>
            <a:r>
              <a:rPr lang="en-US" sz="2000" dirty="0">
                <a:latin typeface="Cambria"/>
                <a:cs typeface="Cambria"/>
              </a:rPr>
              <a:t>differs from what we’ve discussed?</a:t>
            </a: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Cambria"/>
              <a:cs typeface="Cambria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73"/>
          <a:stretch/>
        </p:blipFill>
        <p:spPr>
          <a:xfrm>
            <a:off x="4204800" y="1753200"/>
            <a:ext cx="3327996" cy="1871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0854" y="3630724"/>
            <a:ext cx="368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sto MT"/>
                <a:cs typeface="Calisto MT"/>
              </a:rPr>
              <a:t>To Watch Videos: Right Click on Image then Open Hyperlink.</a:t>
            </a:r>
            <a:endParaRPr lang="en-US" sz="1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0572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55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Faults &amp; Fixes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In the remaining slides we’ll look at some common delivery faults, along with some fixes that have helped many curlers throw the intended line, weight, and/or rotation more consistently.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  <a:endParaRPr lang="en-US" sz="10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27425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56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 Fault </a:t>
            </a:r>
            <a:r>
              <a:rPr lang="mr-IN" b="1" dirty="0" smtClean="0"/>
              <a:t>–</a:t>
            </a:r>
            <a:r>
              <a:rPr lang="en-US" b="1" dirty="0" smtClean="0"/>
              <a:t> Imprecise Alignment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470092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One of the most common faults that we see in 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Setup</a:t>
            </a:r>
            <a:r>
              <a:rPr lang="en-US" sz="2000" dirty="0" smtClean="0">
                <a:latin typeface="Cambria"/>
                <a:cs typeface="Cambria"/>
              </a:rPr>
              <a:t> is the imprecise alignment of of rock and body in relation to the target line.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Setup Left plus Rock RIgh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600" y="1477436"/>
            <a:ext cx="2214501" cy="24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4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57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 Fix </a:t>
            </a:r>
            <a:r>
              <a:rPr lang="mr-IN" b="1" dirty="0" smtClean="0"/>
              <a:t>–</a:t>
            </a:r>
            <a:r>
              <a:rPr lang="en-US" b="1" dirty="0" smtClean="0"/>
              <a:t> Precise Alignment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199" y="1482896"/>
            <a:ext cx="3470094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Jennifer Jones</a:t>
            </a:r>
            <a:r>
              <a:rPr lang="en-US" sz="2000" dirty="0" smtClean="0">
                <a:latin typeface="Cambria"/>
                <a:cs typeface="Cambria"/>
              </a:rPr>
              <a:t> takes great care to aim her body precisely at the target broom, and then to align the rock precisely with her body.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2" name="Picture 8" descr="P418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686" y="1466932"/>
            <a:ext cx="2208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13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58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 Fault </a:t>
            </a:r>
            <a:r>
              <a:rPr lang="mr-IN" b="1" dirty="0" smtClean="0"/>
              <a:t>–</a:t>
            </a:r>
            <a:r>
              <a:rPr lang="en-US" b="1" dirty="0" smtClean="0"/>
              <a:t> Open Hips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470093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One of the most common faults that we see in 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Drive</a:t>
            </a:r>
            <a:r>
              <a:rPr lang="en-US" sz="2000" dirty="0" smtClean="0">
                <a:latin typeface="Cambria"/>
                <a:cs typeface="Cambria"/>
              </a:rPr>
              <a:t> is the opening the of the slider foot, knee, and hip to the target line.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Drive Open Doo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600" y="1477436"/>
            <a:ext cx="2214501" cy="24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7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59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 Fix </a:t>
            </a:r>
            <a:r>
              <a:rPr lang="mr-IN" b="1" dirty="0" smtClean="0"/>
              <a:t>–</a:t>
            </a:r>
            <a:r>
              <a:rPr lang="en-US" b="1" dirty="0" smtClean="0"/>
              <a:t> Square Hips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17416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Kaitlyn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Lawes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keeps her hips square throughout the Drive by ensuring that her slider foot remains straight on her ankle.</a:t>
            </a:r>
            <a:endParaRPr lang="en-US" sz="2000" u="sng" dirty="0">
              <a:solidFill>
                <a:srgbClr val="CCFF66"/>
              </a:solidFill>
              <a:latin typeface="Cambria"/>
              <a:cs typeface="Cambria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400" y="1482896"/>
            <a:ext cx="2202385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New Image of Line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13659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A new image of </a:t>
            </a:r>
            <a:r>
              <a:rPr lang="en-US" sz="2000" dirty="0" smtClean="0">
                <a:solidFill>
                  <a:srgbClr val="4F94CD"/>
                </a:solidFill>
              </a:rPr>
              <a:t>Two Lines</a:t>
            </a:r>
            <a:r>
              <a:rPr lang="en-US" sz="2000" dirty="0" smtClean="0"/>
              <a:t> (i.e.</a:t>
            </a:r>
            <a:r>
              <a:rPr lang="en-US" sz="2000" dirty="0"/>
              <a:t>, a L</a:t>
            </a:r>
            <a:r>
              <a:rPr lang="en-US" sz="2000" dirty="0" smtClean="0"/>
              <a:t>ane) about a broom </a:t>
            </a:r>
            <a:r>
              <a:rPr lang="en-US" sz="2000" dirty="0"/>
              <a:t>head wider than the rock, addresses both of these limitations. </a:t>
            </a:r>
            <a:endParaRPr lang="en-US" sz="2000" dirty="0" smtClean="0"/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This image allows for a slide that is slightly </a:t>
            </a:r>
            <a:r>
              <a:rPr lang="en-US" sz="2000" dirty="0" err="1" smtClean="0"/>
              <a:t>off-centre</a:t>
            </a:r>
            <a:r>
              <a:rPr lang="en-US" sz="2000" dirty="0" smtClean="0"/>
              <a:t>, and gives curlers the option of a pure, mini-set, or set release.</a:t>
            </a: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398828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60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 Fault </a:t>
            </a:r>
            <a:r>
              <a:rPr lang="mr-IN" b="1" dirty="0" smtClean="0"/>
              <a:t>–</a:t>
            </a:r>
            <a:r>
              <a:rPr lang="en-US" b="1" dirty="0" smtClean="0"/>
              <a:t> Open Shoulders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37357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One of the most common faults that we see in the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Slide</a:t>
            </a:r>
            <a:r>
              <a:rPr lang="en-US" sz="2000" dirty="0" smtClean="0">
                <a:latin typeface="Cambria"/>
                <a:cs typeface="Cambria"/>
              </a:rPr>
              <a:t> is the progressive opening of the broom arm and shoulder to the target line.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Club Delivery Bad Broom Posi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600" y="1477436"/>
            <a:ext cx="2204005" cy="24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376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61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 Fix </a:t>
            </a:r>
            <a:r>
              <a:rPr lang="mr-IN" b="1" dirty="0" smtClean="0"/>
              <a:t>–</a:t>
            </a:r>
            <a:r>
              <a:rPr lang="en-US" b="1" dirty="0" smtClean="0"/>
              <a:t> Square Shoulders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470093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Brad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Gushue</a:t>
            </a:r>
            <a:r>
              <a:rPr lang="en-US" sz="2000" dirty="0" smtClean="0">
                <a:latin typeface="Cambria"/>
                <a:cs typeface="Cambria"/>
              </a:rPr>
              <a:t> keeps his shoulders square throughout his delivery by locking his broom into position during the Setup.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1" name="Picture 10" descr="B. Gushue 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0"/>
          <a:stretch/>
        </p:blipFill>
        <p:spPr>
          <a:xfrm>
            <a:off x="4713233" y="1473894"/>
            <a:ext cx="2229604" cy="24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62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Release Fault </a:t>
            </a:r>
            <a:r>
              <a:rPr lang="mr-IN" b="1" dirty="0" smtClean="0"/>
              <a:t>–</a:t>
            </a:r>
            <a:r>
              <a:rPr lang="en-US" b="1" dirty="0" smtClean="0"/>
              <a:t> No Follow-Through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384067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One of the most common faults that we see at </a:t>
            </a: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Release</a:t>
            </a:r>
            <a:r>
              <a:rPr lang="en-US" sz="2000" dirty="0" smtClean="0">
                <a:latin typeface="Cambria"/>
                <a:cs typeface="Cambria"/>
              </a:rPr>
              <a:t> is letting the throwing hand drop to the ice immediately after separation.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1" name="Picture 10" descr="Club Delivery No Follow-Throug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105" y="1481794"/>
            <a:ext cx="2235491" cy="24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67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63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Release Fix </a:t>
            </a:r>
            <a:r>
              <a:rPr lang="mr-IN" b="1" dirty="0" smtClean="0"/>
              <a:t>–</a:t>
            </a:r>
            <a:r>
              <a:rPr lang="en-US" b="1" dirty="0" smtClean="0"/>
              <a:t> Proper Follow-Through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0" y="1482896"/>
            <a:ext cx="3384067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4F94CD"/>
                </a:solidFill>
                <a:latin typeface="Cambria"/>
                <a:cs typeface="Cambria"/>
              </a:rPr>
              <a:t>Brendan </a:t>
            </a:r>
            <a:r>
              <a:rPr lang="en-US" sz="2000" dirty="0" err="1" smtClean="0">
                <a:solidFill>
                  <a:srgbClr val="4F94CD"/>
                </a:solidFill>
                <a:latin typeface="Cambria"/>
                <a:cs typeface="Cambria"/>
              </a:rPr>
              <a:t>Bottcher</a:t>
            </a:r>
            <a:r>
              <a:rPr lang="en-US" sz="2000" dirty="0" smtClean="0">
                <a:latin typeface="Cambria"/>
                <a:cs typeface="Cambria"/>
              </a:rPr>
              <a:t> gains valuable feedback from every shot by keeping his throwing hand in position well into his follow-through.</a:t>
            </a: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Brendan Releas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374" y="1472441"/>
            <a:ext cx="2224995" cy="24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Stay in You</a:t>
            </a:r>
            <a:r>
              <a:rPr lang="en-US" b="1" dirty="0"/>
              <a:t>r</a:t>
            </a:r>
            <a:r>
              <a:rPr lang="en-CA" b="1" dirty="0" smtClean="0"/>
              <a:t> Lane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199" y="1482896"/>
            <a:ext cx="3251201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We like to use the </a:t>
            </a:r>
            <a:r>
              <a:rPr lang="en-US" sz="2000" dirty="0">
                <a:latin typeface="Cambria"/>
                <a:cs typeface="Cambria"/>
              </a:rPr>
              <a:t>analogy of a sprinter running in their lane. </a:t>
            </a:r>
            <a:r>
              <a:rPr lang="en-US" sz="2000" dirty="0" smtClean="0">
                <a:latin typeface="Cambria"/>
                <a:cs typeface="Cambria"/>
              </a:rPr>
              <a:t>This gives curlers a little more </a:t>
            </a:r>
            <a:r>
              <a:rPr lang="en-US" sz="2000" dirty="0">
                <a:latin typeface="Cambria"/>
                <a:cs typeface="Cambria"/>
              </a:rPr>
              <a:t>freedom to nail their line.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10" name="Picture 9" descr="Sprinter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400" y="1489761"/>
            <a:ext cx="2192717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Weight = S</a:t>
            </a:r>
            <a:r>
              <a:rPr lang="en-US" b="1" dirty="0"/>
              <a:t>p</a:t>
            </a:r>
            <a:r>
              <a:rPr lang="en-US" b="1" dirty="0" smtClean="0">
                <a:solidFill>
                  <a:schemeClr val="tx1"/>
                </a:solidFill>
              </a:rPr>
              <a:t>eed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>
          <a:xfrm>
            <a:off x="457201" y="1482896"/>
            <a:ext cx="3048218" cy="2490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ambria"/>
                <a:cs typeface="Cambria"/>
              </a:rPr>
              <a:t>Weight </a:t>
            </a:r>
            <a:r>
              <a:rPr lang="en-US" sz="2000" dirty="0">
                <a:latin typeface="Cambria"/>
                <a:cs typeface="Cambria"/>
              </a:rPr>
              <a:t>is the rock’s initial speed, which will decelerate steadily and predictably as it travels down the ice.  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endParaRPr lang="en-US" sz="2400" b="1" dirty="0" smtClean="0">
              <a:latin typeface="Calisto MT" pitchFamily="18" charset="0"/>
            </a:endParaRPr>
          </a:p>
          <a:p>
            <a:pPr>
              <a:lnSpc>
                <a:spcPct val="125000"/>
              </a:lnSpc>
            </a:pPr>
            <a:endParaRPr lang="en-US" sz="32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  <a:p>
            <a:endParaRPr lang="en-US" sz="4000" b="1" dirty="0" smtClean="0">
              <a:latin typeface="Calisto MT" pitchFamily="18" charset="0"/>
            </a:endParaRPr>
          </a:p>
        </p:txBody>
      </p:sp>
      <p:pic>
        <p:nvPicPr>
          <p:cNvPr id="9" name="Picture 8" descr="Dowward Curv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00" y="1489761"/>
            <a:ext cx="2580276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919918-00B6-044F-9CF8-C819928C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Deceleration Realities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D57946-9B31-434A-AEF4-B3557DF7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787"/>
            <a:ext cx="7613659" cy="3263834"/>
          </a:xfrm>
        </p:spPr>
        <p:txBody>
          <a:bodyPr/>
          <a:lstStyle/>
          <a:p>
            <a:pPr indent="-342900">
              <a:lnSpc>
                <a:spcPct val="120000"/>
              </a:lnSpc>
            </a:pPr>
            <a:r>
              <a:rPr lang="en-US" sz="2000" dirty="0" smtClean="0"/>
              <a:t>Regardless </a:t>
            </a:r>
            <a:r>
              <a:rPr lang="en-US" sz="2000" dirty="0"/>
              <a:t>of the shot </a:t>
            </a:r>
            <a:r>
              <a:rPr lang="en-US" sz="2000" dirty="0" smtClean="0"/>
              <a:t>being </a:t>
            </a:r>
            <a:r>
              <a:rPr lang="en-US" sz="2000" dirty="0"/>
              <a:t>played, both rock and body will begin to decelerate </a:t>
            </a:r>
            <a:r>
              <a:rPr lang="en-CA" sz="2000" u="sng" dirty="0"/>
              <a:t>immediately</a:t>
            </a:r>
            <a:r>
              <a:rPr lang="en-CA" sz="2000" dirty="0"/>
              <a:t> after as the Slide begins</a:t>
            </a:r>
            <a:r>
              <a:rPr lang="en-CA" sz="2000" dirty="0" smtClean="0"/>
              <a:t>.</a:t>
            </a:r>
            <a:endParaRPr lang="en-US" sz="2000" dirty="0" smtClean="0"/>
          </a:p>
          <a:p>
            <a:pPr indent="-342900">
              <a:lnSpc>
                <a:spcPct val="120000"/>
              </a:lnSpc>
            </a:pPr>
            <a:r>
              <a:rPr lang="en-US" sz="2000" dirty="0" smtClean="0"/>
              <a:t>While its </a:t>
            </a:r>
            <a:r>
              <a:rPr lang="en-US" sz="2000" dirty="0"/>
              <a:t>shape will depend on the specific weight of the shot, this deceleration can always be </a:t>
            </a:r>
            <a:r>
              <a:rPr lang="en-US" sz="2000" dirty="0" smtClean="0"/>
              <a:t>seen </a:t>
            </a:r>
            <a:r>
              <a:rPr lang="en-US" sz="2000" dirty="0"/>
              <a:t>as a downward curve. </a:t>
            </a: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826"/>
            <a:ext cx="3470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ambria"/>
                <a:cs typeface="Cambria"/>
              </a:rPr>
              <a:t>National Training and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3993025388"/>
      </p:ext>
    </p:extLst>
  </p:cSld>
  <p:clrMapOvr>
    <a:masterClrMapping/>
  </p:clrMapOvr>
</p:sld>
</file>

<file path=ppt/theme/theme1.xml><?xml version="1.0" encoding="utf-8"?>
<a:theme xmlns:a="http://schemas.openxmlformats.org/drawingml/2006/main" name="Curling Canada -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106138</TotalTime>
  <Words>4809</Words>
  <Application>Microsoft Macintosh PowerPoint</Application>
  <PresentationFormat>On-screen Show (16:9)</PresentationFormat>
  <Paragraphs>514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Curling Canada - Text</vt:lpstr>
      <vt:lpstr>Delivery Principles National Training and Development Centre</vt:lpstr>
      <vt:lpstr>A Functional Motion</vt:lpstr>
      <vt:lpstr>The Anatomy of a Curling Shot</vt:lpstr>
      <vt:lpstr>Line = Direction </vt:lpstr>
      <vt:lpstr>The Old Image of Line</vt:lpstr>
      <vt:lpstr>A New Image of Line</vt:lpstr>
      <vt:lpstr>Stay in Your Lane</vt:lpstr>
      <vt:lpstr>Weight = Speed</vt:lpstr>
      <vt:lpstr>Deceleration Realities  </vt:lpstr>
      <vt:lpstr>Managing Deceleration  </vt:lpstr>
      <vt:lpstr>Ride the Curve</vt:lpstr>
      <vt:lpstr>Rotation = Spin</vt:lpstr>
      <vt:lpstr>Optimal Rotation  </vt:lpstr>
      <vt:lpstr>Key Contributors  </vt:lpstr>
      <vt:lpstr>Set the Clock</vt:lpstr>
      <vt:lpstr>Form Follows Function</vt:lpstr>
      <vt:lpstr>Broad Applicability </vt:lpstr>
      <vt:lpstr>Flat-Foot Delivery</vt:lpstr>
      <vt:lpstr>Raised-Heel Delivery</vt:lpstr>
      <vt:lpstr>Toe-Tuck Delivery</vt:lpstr>
      <vt:lpstr>Flat-Foot Delivery – Playlist 1</vt:lpstr>
      <vt:lpstr>Raised-Heel Delivery – Playlist 2</vt:lpstr>
      <vt:lpstr>Toe-Tuck Delivery – Playlist 3</vt:lpstr>
      <vt:lpstr>Delivery Technique National Training and Development Centre</vt:lpstr>
      <vt:lpstr>Delivery Phases</vt:lpstr>
      <vt:lpstr>Phase 1 – Setup </vt:lpstr>
      <vt:lpstr>Setup – A Solid Foundation</vt:lpstr>
      <vt:lpstr>Setup: Lower Body Checklist</vt:lpstr>
      <vt:lpstr>Setup: Upper Body Checklist</vt:lpstr>
      <vt:lpstr>Setup: Rock &amp; Handle Checklist</vt:lpstr>
      <vt:lpstr>Phase 2 – Drive </vt:lpstr>
      <vt:lpstr>Drive – Staying Connected </vt:lpstr>
      <vt:lpstr>Drive: Lower Body Checklist</vt:lpstr>
      <vt:lpstr>Drive: Upper Body Checklist</vt:lpstr>
      <vt:lpstr>Drive: Rock &amp; Handle Checklist</vt:lpstr>
      <vt:lpstr>Phase 3 – Slide</vt:lpstr>
      <vt:lpstr>Slide – Balance is Everything</vt:lpstr>
      <vt:lpstr>Slide: Lower Body Checklist</vt:lpstr>
      <vt:lpstr>Slide: Upper Body Checklist</vt:lpstr>
      <vt:lpstr>Slide: Rock &amp; Handle Checklist</vt:lpstr>
      <vt:lpstr>Phase 4 – Release</vt:lpstr>
      <vt:lpstr>Release – The Moment of Truth</vt:lpstr>
      <vt:lpstr>Release: Lower Body Checklist</vt:lpstr>
      <vt:lpstr>Release: Upper Body Checklist</vt:lpstr>
      <vt:lpstr>Release: Rock &amp; Handle Checklist</vt:lpstr>
      <vt:lpstr>Delivery Analysis             National Training and Development Centre</vt:lpstr>
      <vt:lpstr>Analysis Principle 1 – External Consistency</vt:lpstr>
      <vt:lpstr>Analysis Principle 2 – Internal Consistency</vt:lpstr>
      <vt:lpstr>Flat-Foot Delivery – Playlist 4</vt:lpstr>
      <vt:lpstr>Flat-Foot Delivery – Playlist 5</vt:lpstr>
      <vt:lpstr>Raised-Heel Delivery – Playlist 6</vt:lpstr>
      <vt:lpstr>Raised-Heel Delivery – Playlist 7</vt:lpstr>
      <vt:lpstr>Toe-Tuck Delivery – Playlist 8</vt:lpstr>
      <vt:lpstr>Toe-Tuck Delivery – Playlist 9</vt:lpstr>
      <vt:lpstr>Common Faults &amp; Fixes</vt:lpstr>
      <vt:lpstr>Setup Fault – Imprecise Alignment</vt:lpstr>
      <vt:lpstr>Setup Fix – Precise Alignment</vt:lpstr>
      <vt:lpstr>Drive Fault – Open Hips</vt:lpstr>
      <vt:lpstr>Drive Fix – Square Hips </vt:lpstr>
      <vt:lpstr>Slide Fault – Open Shoulders</vt:lpstr>
      <vt:lpstr>Slide Fix – Square Shoulders</vt:lpstr>
      <vt:lpstr>Release Fault – No Follow-Through</vt:lpstr>
      <vt:lpstr>Release Fix – Proper Follow-Through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  Date  Presenter’s Name Presenter’s Title</dc:title>
  <cp:lastModifiedBy>Rob Krepps</cp:lastModifiedBy>
  <cp:revision>1110</cp:revision>
  <cp:lastPrinted>2019-06-05T14:01:57Z</cp:lastPrinted>
  <dcterms:modified xsi:type="dcterms:W3CDTF">2023-10-06T15:19:35Z</dcterms:modified>
</cp:coreProperties>
</file>